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6" r:id="rId4"/>
    <p:sldId id="267" r:id="rId5"/>
    <p:sldId id="265" r:id="rId6"/>
    <p:sldId id="269" r:id="rId7"/>
    <p:sldId id="260" r:id="rId8"/>
    <p:sldId id="268" r:id="rId9"/>
    <p:sldId id="261" r:id="rId10"/>
    <p:sldId id="263"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72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70AF08-81BA-44A5-A25E-73AA08DE9E34}" type="datetimeFigureOut">
              <a:rPr lang="fr-FR" smtClean="0"/>
              <a:pPr/>
              <a:t>31/01/2015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F0F52F-DC23-47F7-892F-488073ADB447}" type="slidenum">
              <a:rPr lang="fr-FR" smtClean="0"/>
              <a:pPr/>
              <a:t>‹N°›</a:t>
            </a:fld>
            <a:endParaRPr lang="fr-FR"/>
          </a:p>
        </p:txBody>
      </p:sp>
    </p:spTree>
    <p:extLst>
      <p:ext uri="{BB962C8B-B14F-4D97-AF65-F5344CB8AC3E}">
        <p14:creationId xmlns="" xmlns:p14="http://schemas.microsoft.com/office/powerpoint/2010/main" val="2665791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AF0F52F-DC23-47F7-892F-488073ADB447}" type="slidenum">
              <a:rPr lang="fr-FR" smtClean="0"/>
              <a:pPr/>
              <a:t>2</a:t>
            </a:fld>
            <a:endParaRPr lang="fr-FR"/>
          </a:p>
        </p:txBody>
      </p:sp>
    </p:spTree>
    <p:extLst>
      <p:ext uri="{BB962C8B-B14F-4D97-AF65-F5344CB8AC3E}">
        <p14:creationId xmlns="" xmlns:p14="http://schemas.microsoft.com/office/powerpoint/2010/main" val="256756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AF0F52F-DC23-47F7-892F-488073ADB447}" type="slidenum">
              <a:rPr lang="fr-FR" smtClean="0"/>
              <a:pPr/>
              <a:t>9</a:t>
            </a:fld>
            <a:endParaRPr lang="fr-FR"/>
          </a:p>
        </p:txBody>
      </p:sp>
    </p:spTree>
    <p:extLst>
      <p:ext uri="{BB962C8B-B14F-4D97-AF65-F5344CB8AC3E}">
        <p14:creationId xmlns="" xmlns:p14="http://schemas.microsoft.com/office/powerpoint/2010/main" val="3214376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2AF0F52F-DC23-47F7-892F-488073ADB447}" type="slidenum">
              <a:rPr lang="fr-FR" smtClean="0"/>
              <a:pPr/>
              <a:t>10</a:t>
            </a:fld>
            <a:endParaRPr lang="fr-FR"/>
          </a:p>
        </p:txBody>
      </p:sp>
    </p:spTree>
    <p:extLst>
      <p:ext uri="{BB962C8B-B14F-4D97-AF65-F5344CB8AC3E}">
        <p14:creationId xmlns="" xmlns:p14="http://schemas.microsoft.com/office/powerpoint/2010/main" val="3526492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6" name="Rectangle 5"/>
          <p:cNvSpPr/>
          <p:nvPr userDrawn="1"/>
        </p:nvSpPr>
        <p:spPr>
          <a:xfrm>
            <a:off x="0" y="9525"/>
            <a:ext cx="1368152" cy="67413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323528" y="2924944"/>
            <a:ext cx="5758408" cy="864096"/>
          </a:xfrm>
        </p:spPr>
        <p:txBody>
          <a:bodyPr>
            <a:normAutofit/>
          </a:bodyPr>
          <a:lstStyle>
            <a:lvl1pPr algn="r" defTabSz="457200" rtl="0" eaLnBrk="1" latinLnBrk="0" hangingPunct="1">
              <a:spcBef>
                <a:spcPct val="0"/>
              </a:spcBef>
              <a:buNone/>
              <a:defRPr lang="fr-FR" sz="3000" kern="1200" dirty="0">
                <a:solidFill>
                  <a:schemeClr val="bg1"/>
                </a:solidFill>
                <a:latin typeface="Futura Heavy"/>
                <a:ea typeface="+mj-ea"/>
                <a:cs typeface="Futura Heavy"/>
              </a:defRPr>
            </a:lvl1pPr>
          </a:lstStyle>
          <a:p>
            <a:r>
              <a:rPr lang="fr-FR" dirty="0" smtClean="0"/>
              <a:t>Titre</a:t>
            </a:r>
            <a:endParaRPr lang="fr-FR" dirty="0"/>
          </a:p>
        </p:txBody>
      </p:sp>
      <p:sp>
        <p:nvSpPr>
          <p:cNvPr id="3" name="Sous-titre 2"/>
          <p:cNvSpPr>
            <a:spLocks noGrp="1"/>
          </p:cNvSpPr>
          <p:nvPr>
            <p:ph type="subTitle" idx="1" hasCustomPrompt="1"/>
          </p:nvPr>
        </p:nvSpPr>
        <p:spPr>
          <a:xfrm>
            <a:off x="323528" y="3789040"/>
            <a:ext cx="5752728" cy="550912"/>
          </a:xfrm>
        </p:spPr>
        <p:txBody>
          <a:bodyPr>
            <a:normAutofit/>
          </a:bodyPr>
          <a:lstStyle>
            <a:lvl1pPr marL="0" indent="0" algn="r" defTabSz="457200" rtl="0" eaLnBrk="1" latinLnBrk="0" hangingPunct="1">
              <a:spcBef>
                <a:spcPct val="20000"/>
              </a:spcBef>
              <a:buFont typeface="Arial"/>
              <a:buNone/>
              <a:defRPr lang="fr-FR" sz="2400" kern="1200" dirty="0">
                <a:solidFill>
                  <a:schemeClr val="bg1"/>
                </a:solidFill>
                <a:latin typeface="Futura Light"/>
                <a:ea typeface="+mn-ea"/>
                <a:cs typeface="Futura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 titre</a:t>
            </a:r>
            <a:endParaRPr lang="fr-FR" dirty="0"/>
          </a:p>
        </p:txBody>
      </p:sp>
      <p:pic>
        <p:nvPicPr>
          <p:cNvPr id="4" name="Image 3"/>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909816" y="-3040"/>
            <a:ext cx="2234184" cy="2855976"/>
          </a:xfrm>
          <a:prstGeom prst="rect">
            <a:avLst/>
          </a:prstGeom>
        </p:spPr>
      </p:pic>
      <p:sp>
        <p:nvSpPr>
          <p:cNvPr id="5" name="Rectangle 4"/>
          <p:cNvSpPr/>
          <p:nvPr userDrawn="1"/>
        </p:nvSpPr>
        <p:spPr>
          <a:xfrm>
            <a:off x="0" y="5685631"/>
            <a:ext cx="9124949"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38744969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1DA07B-251E-49B0-BAD7-5D6C2CC440DF}" type="datetimeFigureOut">
              <a:rPr lang="fr-FR" smtClean="0"/>
              <a:pPr/>
              <a:t>31/01/2015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3ACD90-992F-4B55-B1E6-754D11EE561B}" type="slidenum">
              <a:rPr lang="fr-FR" smtClean="0"/>
              <a:pPr/>
              <a:t>‹N°›</a:t>
            </a:fld>
            <a:endParaRPr lang="fr-FR"/>
          </a:p>
        </p:txBody>
      </p:sp>
    </p:spTree>
    <p:extLst>
      <p:ext uri="{BB962C8B-B14F-4D97-AF65-F5344CB8AC3E}">
        <p14:creationId xmlns="" xmlns:p14="http://schemas.microsoft.com/office/powerpoint/2010/main" val="1952651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1DA07B-251E-49B0-BAD7-5D6C2CC440DF}" type="datetimeFigureOut">
              <a:rPr lang="fr-FR" smtClean="0"/>
              <a:pPr/>
              <a:t>31/01/2015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3ACD90-992F-4B55-B1E6-754D11EE561B}" type="slidenum">
              <a:rPr lang="fr-FR" smtClean="0"/>
              <a:pPr/>
              <a:t>‹N°›</a:t>
            </a:fld>
            <a:endParaRPr lang="fr-FR"/>
          </a:p>
        </p:txBody>
      </p:sp>
    </p:spTree>
    <p:extLst>
      <p:ext uri="{BB962C8B-B14F-4D97-AF65-F5344CB8AC3E}">
        <p14:creationId xmlns="" xmlns:p14="http://schemas.microsoft.com/office/powerpoint/2010/main" val="7187460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p:nvPr>
        </p:nvSpPr>
        <p:spPr>
          <a:xfrm>
            <a:off x="1105272" y="274638"/>
            <a:ext cx="7571184" cy="634082"/>
          </a:xfrm>
        </p:spPr>
        <p:txBody>
          <a:bodyPr>
            <a:normAutofit/>
          </a:bodyPr>
          <a:lstStyle>
            <a:lvl1pPr algn="l" defTabSz="457200" rtl="0" eaLnBrk="1" latinLnBrk="0" hangingPunct="1">
              <a:spcBef>
                <a:spcPct val="0"/>
              </a:spcBef>
              <a:buNone/>
              <a:defRPr lang="fr-FR" sz="3000" kern="1200" dirty="0">
                <a:solidFill>
                  <a:srgbClr val="002060"/>
                </a:solidFill>
                <a:latin typeface="Futura Heavy"/>
                <a:ea typeface="+mj-ea"/>
                <a:cs typeface="Futura Heavy"/>
              </a:defRPr>
            </a:lvl1pPr>
          </a:lstStyle>
          <a:p>
            <a:r>
              <a:rPr lang="fr-FR" smtClean="0"/>
              <a:t>Modifiez le style du titre</a:t>
            </a:r>
            <a:endParaRPr lang="fr-FR" dirty="0"/>
          </a:p>
        </p:txBody>
      </p:sp>
      <p:sp>
        <p:nvSpPr>
          <p:cNvPr id="3" name="Espace réservé du contenu 2"/>
          <p:cNvSpPr>
            <a:spLocks noGrp="1"/>
          </p:cNvSpPr>
          <p:nvPr>
            <p:ph idx="1"/>
          </p:nvPr>
        </p:nvSpPr>
        <p:spPr>
          <a:xfrm>
            <a:off x="1115616" y="1268760"/>
            <a:ext cx="7571184" cy="460851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3" name="Espace réservé du pied de page 4"/>
          <p:cNvSpPr>
            <a:spLocks noGrp="1"/>
          </p:cNvSpPr>
          <p:nvPr>
            <p:ph type="ftr" sz="quarter" idx="11"/>
          </p:nvPr>
        </p:nvSpPr>
        <p:spPr>
          <a:xfrm>
            <a:off x="1115616" y="6309320"/>
            <a:ext cx="2895600" cy="365125"/>
          </a:xfrm>
        </p:spPr>
        <p:txBody>
          <a:bodyPr/>
          <a:lstStyle>
            <a:lvl1pPr marL="0" algn="l" defTabSz="457200" rtl="0" eaLnBrk="1" latinLnBrk="0" hangingPunct="1">
              <a:lnSpc>
                <a:spcPct val="130000"/>
              </a:lnSpc>
              <a:defRPr lang="fr-FR" sz="1100" kern="1200" spc="300" dirty="0">
                <a:solidFill>
                  <a:srgbClr val="558ED5"/>
                </a:solidFill>
                <a:latin typeface="Arial"/>
                <a:ea typeface="+mn-ea"/>
                <a:cs typeface="Arial"/>
              </a:defRPr>
            </a:lvl1pPr>
          </a:lstStyle>
          <a:p>
            <a:endParaRPr lang="fr-FR" dirty="0"/>
          </a:p>
        </p:txBody>
      </p:sp>
      <p:sp>
        <p:nvSpPr>
          <p:cNvPr id="6" name="ZoneTexte 1"/>
          <p:cNvSpPr txBox="1"/>
          <p:nvPr userDrawn="1"/>
        </p:nvSpPr>
        <p:spPr>
          <a:xfrm>
            <a:off x="1086297" y="6189287"/>
            <a:ext cx="4824536" cy="572464"/>
          </a:xfrm>
          <a:prstGeom prst="rect">
            <a:avLst/>
          </a:prstGeom>
          <a:noFill/>
        </p:spPr>
        <p:txBody>
          <a:bodyPr wrap="square">
            <a:spAutoFit/>
          </a:bodyPr>
          <a:lstStyle>
            <a:defPPr>
              <a:defRPr lang="fr-FR"/>
            </a:defPPr>
            <a:lvl1pPr algn="l" defTabSz="457200"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just" fontAlgn="auto">
              <a:lnSpc>
                <a:spcPct val="130000"/>
              </a:lnSpc>
              <a:spcBef>
                <a:spcPts val="0"/>
              </a:spcBef>
              <a:spcAft>
                <a:spcPts val="0"/>
              </a:spcAft>
              <a:defRPr/>
            </a:pPr>
            <a:r>
              <a:rPr lang="fr-FR" sz="1200" spc="300" dirty="0" smtClean="0">
                <a:latin typeface="+mn-lt"/>
                <a:cs typeface="Arial"/>
              </a:rPr>
              <a:t>Colloque de </a:t>
            </a:r>
            <a:r>
              <a:rPr lang="fr-FR" sz="1200" spc="300" dirty="0">
                <a:latin typeface="+mn-lt"/>
                <a:cs typeface="Arial"/>
              </a:rPr>
              <a:t>clôture de programmes ANR et </a:t>
            </a:r>
            <a:r>
              <a:rPr lang="fr-FR" sz="1200" spc="300" dirty="0" err="1">
                <a:latin typeface="+mn-lt"/>
                <a:cs typeface="Arial"/>
              </a:rPr>
              <a:t>FdF</a:t>
            </a:r>
            <a:r>
              <a:rPr lang="fr-FR" sz="1200" spc="300" dirty="0">
                <a:latin typeface="+mn-lt"/>
                <a:cs typeface="Arial"/>
              </a:rPr>
              <a:t> </a:t>
            </a:r>
          </a:p>
          <a:p>
            <a:pPr algn="just" fontAlgn="auto">
              <a:lnSpc>
                <a:spcPct val="130000"/>
              </a:lnSpc>
              <a:spcBef>
                <a:spcPts val="0"/>
              </a:spcBef>
              <a:spcAft>
                <a:spcPts val="0"/>
              </a:spcAft>
              <a:defRPr/>
            </a:pPr>
            <a:r>
              <a:rPr lang="fr-FR" sz="1200" spc="300" dirty="0">
                <a:latin typeface="+mn-lt"/>
                <a:cs typeface="Arial"/>
              </a:rPr>
              <a:t>« Pour une reconstruction durable en Haïti </a:t>
            </a:r>
            <a:r>
              <a:rPr lang="fr-FR" sz="1200" spc="300" dirty="0" smtClean="0">
                <a:latin typeface="+mn-lt"/>
                <a:cs typeface="Arial"/>
              </a:rPr>
              <a:t>»</a:t>
            </a:r>
            <a:endParaRPr lang="fr-FR" sz="1200" spc="300" dirty="0">
              <a:latin typeface="+mn-lt"/>
              <a:cs typeface="Arial"/>
            </a:endParaRPr>
          </a:p>
        </p:txBody>
      </p:sp>
      <p:sp>
        <p:nvSpPr>
          <p:cNvPr id="7" name="Rectangle 6"/>
          <p:cNvSpPr/>
          <p:nvPr userDrawn="1"/>
        </p:nvSpPr>
        <p:spPr>
          <a:xfrm>
            <a:off x="6804248" y="6309319"/>
            <a:ext cx="2260106" cy="332399"/>
          </a:xfrm>
          <a:prstGeom prst="rect">
            <a:avLst/>
          </a:prstGeom>
        </p:spPr>
        <p:txBody>
          <a:bodyPr wrap="none">
            <a:spAutoFit/>
          </a:bodyPr>
          <a:lstStyle/>
          <a:p>
            <a:pPr algn="just" fontAlgn="auto">
              <a:lnSpc>
                <a:spcPct val="130000"/>
              </a:lnSpc>
              <a:spcBef>
                <a:spcPts val="0"/>
              </a:spcBef>
              <a:spcAft>
                <a:spcPts val="0"/>
              </a:spcAft>
              <a:defRPr/>
            </a:pPr>
            <a:r>
              <a:rPr lang="fr-FR" sz="1200" spc="300" dirty="0">
                <a:cs typeface="Arial"/>
              </a:rPr>
              <a:t>3-4-5 décembre 2015</a:t>
            </a:r>
          </a:p>
        </p:txBody>
      </p:sp>
    </p:spTree>
    <p:extLst>
      <p:ext uri="{BB962C8B-B14F-4D97-AF65-F5344CB8AC3E}">
        <p14:creationId xmlns="" xmlns:p14="http://schemas.microsoft.com/office/powerpoint/2010/main" val="21321715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E1DA07B-251E-49B0-BAD7-5D6C2CC440DF}" type="datetimeFigureOut">
              <a:rPr lang="fr-FR" smtClean="0"/>
              <a:pPr/>
              <a:t>31/01/2015</a:t>
            </a:fld>
            <a:endParaRPr lang="fr-FR"/>
          </a:p>
        </p:txBody>
      </p:sp>
      <p:sp>
        <p:nvSpPr>
          <p:cNvPr id="6" name="Espace réservé du numéro de diapositive 5"/>
          <p:cNvSpPr>
            <a:spLocks noGrp="1"/>
          </p:cNvSpPr>
          <p:nvPr>
            <p:ph type="sldNum" sz="quarter" idx="12"/>
          </p:nvPr>
        </p:nvSpPr>
        <p:spPr/>
        <p:txBody>
          <a:bodyPr/>
          <a:lstStyle/>
          <a:p>
            <a:fld id="{EC3ACD90-992F-4B55-B1E6-754D11EE561B}" type="slidenum">
              <a:rPr lang="fr-FR" smtClean="0"/>
              <a:pPr/>
              <a:t>‹N°›</a:t>
            </a:fld>
            <a:endParaRPr lang="fr-FR"/>
          </a:p>
        </p:txBody>
      </p:sp>
    </p:spTree>
    <p:extLst>
      <p:ext uri="{BB962C8B-B14F-4D97-AF65-F5344CB8AC3E}">
        <p14:creationId xmlns="" xmlns:p14="http://schemas.microsoft.com/office/powerpoint/2010/main" val="1318501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E1DA07B-251E-49B0-BAD7-5D6C2CC440DF}" type="datetimeFigureOut">
              <a:rPr lang="fr-FR" smtClean="0"/>
              <a:pPr/>
              <a:t>31/01/2015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3ACD90-992F-4B55-B1E6-754D11EE561B}" type="slidenum">
              <a:rPr lang="fr-FR" smtClean="0"/>
              <a:pPr/>
              <a:t>‹N°›</a:t>
            </a:fld>
            <a:endParaRPr lang="fr-FR"/>
          </a:p>
        </p:txBody>
      </p:sp>
    </p:spTree>
    <p:extLst>
      <p:ext uri="{BB962C8B-B14F-4D97-AF65-F5344CB8AC3E}">
        <p14:creationId xmlns="" xmlns:p14="http://schemas.microsoft.com/office/powerpoint/2010/main" val="223586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E1DA07B-251E-49B0-BAD7-5D6C2CC440DF}" type="datetimeFigureOut">
              <a:rPr lang="fr-FR" smtClean="0"/>
              <a:pPr/>
              <a:t>31/01/2015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C3ACD90-992F-4B55-B1E6-754D11EE561B}" type="slidenum">
              <a:rPr lang="fr-FR" smtClean="0"/>
              <a:pPr/>
              <a:t>‹N°›</a:t>
            </a:fld>
            <a:endParaRPr lang="fr-FR"/>
          </a:p>
        </p:txBody>
      </p:sp>
    </p:spTree>
    <p:extLst>
      <p:ext uri="{BB962C8B-B14F-4D97-AF65-F5344CB8AC3E}">
        <p14:creationId xmlns="" xmlns:p14="http://schemas.microsoft.com/office/powerpoint/2010/main" val="9565831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E1DA07B-251E-49B0-BAD7-5D6C2CC440DF}" type="datetimeFigureOut">
              <a:rPr lang="fr-FR" smtClean="0"/>
              <a:pPr/>
              <a:t>31/01/2015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C3ACD90-992F-4B55-B1E6-754D11EE561B}" type="slidenum">
              <a:rPr lang="fr-FR" smtClean="0"/>
              <a:pPr/>
              <a:t>‹N°›</a:t>
            </a:fld>
            <a:endParaRPr lang="fr-FR"/>
          </a:p>
        </p:txBody>
      </p:sp>
    </p:spTree>
    <p:extLst>
      <p:ext uri="{BB962C8B-B14F-4D97-AF65-F5344CB8AC3E}">
        <p14:creationId xmlns="" xmlns:p14="http://schemas.microsoft.com/office/powerpoint/2010/main" val="3256157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E1DA07B-251E-49B0-BAD7-5D6C2CC440DF}" type="datetimeFigureOut">
              <a:rPr lang="fr-FR" smtClean="0"/>
              <a:pPr/>
              <a:t>31/01/2015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C3ACD90-992F-4B55-B1E6-754D11EE561B}" type="slidenum">
              <a:rPr lang="fr-FR" smtClean="0"/>
              <a:pPr/>
              <a:t>‹N°›</a:t>
            </a:fld>
            <a:endParaRPr lang="fr-FR"/>
          </a:p>
        </p:txBody>
      </p:sp>
    </p:spTree>
    <p:extLst>
      <p:ext uri="{BB962C8B-B14F-4D97-AF65-F5344CB8AC3E}">
        <p14:creationId xmlns="" xmlns:p14="http://schemas.microsoft.com/office/powerpoint/2010/main" val="1751786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E1DA07B-251E-49B0-BAD7-5D6C2CC440DF}" type="datetimeFigureOut">
              <a:rPr lang="fr-FR" smtClean="0"/>
              <a:pPr/>
              <a:t>31/01/2015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3ACD90-992F-4B55-B1E6-754D11EE561B}" type="slidenum">
              <a:rPr lang="fr-FR" smtClean="0"/>
              <a:pPr/>
              <a:t>‹N°›</a:t>
            </a:fld>
            <a:endParaRPr lang="fr-FR"/>
          </a:p>
        </p:txBody>
      </p:sp>
    </p:spTree>
    <p:extLst>
      <p:ext uri="{BB962C8B-B14F-4D97-AF65-F5344CB8AC3E}">
        <p14:creationId xmlns="" xmlns:p14="http://schemas.microsoft.com/office/powerpoint/2010/main" val="233525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E1DA07B-251E-49B0-BAD7-5D6C2CC440DF}" type="datetimeFigureOut">
              <a:rPr lang="fr-FR" smtClean="0"/>
              <a:pPr/>
              <a:t>31/01/2015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3ACD90-992F-4B55-B1E6-754D11EE561B}" type="slidenum">
              <a:rPr lang="fr-FR" smtClean="0"/>
              <a:pPr/>
              <a:t>‹N°›</a:t>
            </a:fld>
            <a:endParaRPr lang="fr-FR"/>
          </a:p>
        </p:txBody>
      </p:sp>
    </p:spTree>
    <p:extLst>
      <p:ext uri="{BB962C8B-B14F-4D97-AF65-F5344CB8AC3E}">
        <p14:creationId xmlns="" xmlns:p14="http://schemas.microsoft.com/office/powerpoint/2010/main" val="4274651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1DA07B-251E-49B0-BAD7-5D6C2CC440DF}" type="datetimeFigureOut">
              <a:rPr lang="fr-FR" smtClean="0"/>
              <a:pPr/>
              <a:t>31/01/2015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3ACD90-992F-4B55-B1E6-754D11EE561B}" type="slidenum">
              <a:rPr lang="fr-FR" smtClean="0"/>
              <a:pPr/>
              <a:t>‹N°›</a:t>
            </a:fld>
            <a:endParaRPr lang="fr-FR"/>
          </a:p>
        </p:txBody>
      </p:sp>
    </p:spTree>
    <p:extLst>
      <p:ext uri="{BB962C8B-B14F-4D97-AF65-F5344CB8AC3E}">
        <p14:creationId xmlns="" xmlns:p14="http://schemas.microsoft.com/office/powerpoint/2010/main" val="785483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2780928"/>
            <a:ext cx="5758408" cy="864096"/>
          </a:xfrm>
        </p:spPr>
        <p:txBody>
          <a:bodyPr>
            <a:normAutofit/>
          </a:bodyPr>
          <a:lstStyle/>
          <a:p>
            <a:r>
              <a:rPr lang="fr-FR" sz="2400" b="1" dirty="0" smtClean="0">
                <a:solidFill>
                  <a:schemeClr val="tx2"/>
                </a:solidFill>
                <a:latin typeface="Calibri" pitchFamily="34" charset="0"/>
              </a:rPr>
              <a:t>Education de qualité pour tous </a:t>
            </a:r>
            <a:br>
              <a:rPr lang="fr-FR" sz="2400" b="1" dirty="0" smtClean="0">
                <a:solidFill>
                  <a:schemeClr val="tx2"/>
                </a:solidFill>
                <a:latin typeface="Calibri" pitchFamily="34" charset="0"/>
              </a:rPr>
            </a:br>
            <a:r>
              <a:rPr lang="fr-FR" sz="2400" b="1" dirty="0" smtClean="0">
                <a:solidFill>
                  <a:schemeClr val="tx2"/>
                </a:solidFill>
                <a:latin typeface="Calibri" pitchFamily="34" charset="0"/>
              </a:rPr>
              <a:t>à l’aide du tableau numérique</a:t>
            </a:r>
            <a:endParaRPr lang="fr-FR" sz="2400" b="1" dirty="0">
              <a:solidFill>
                <a:schemeClr val="tx2"/>
              </a:solidFill>
              <a:latin typeface="Calibri" pitchFamily="34" charset="0"/>
            </a:endParaRPr>
          </a:p>
        </p:txBody>
      </p:sp>
      <p:sp>
        <p:nvSpPr>
          <p:cNvPr id="3" name="Sous-titre 2"/>
          <p:cNvSpPr>
            <a:spLocks noGrp="1"/>
          </p:cNvSpPr>
          <p:nvPr>
            <p:ph type="subTitle" idx="1"/>
          </p:nvPr>
        </p:nvSpPr>
        <p:spPr/>
        <p:txBody>
          <a:bodyPr>
            <a:normAutofit fontScale="25000" lnSpcReduction="20000"/>
          </a:bodyPr>
          <a:lstStyle/>
          <a:p>
            <a:r>
              <a:rPr lang="fr-FR" sz="5600" dirty="0" smtClean="0">
                <a:solidFill>
                  <a:schemeClr val="tx2"/>
                </a:solidFill>
                <a:latin typeface="Calibri" pitchFamily="34" charset="0"/>
              </a:rPr>
              <a:t>Début: juillet 2010</a:t>
            </a:r>
          </a:p>
          <a:p>
            <a:r>
              <a:rPr lang="fr-FR" sz="5600" dirty="0" smtClean="0">
                <a:solidFill>
                  <a:schemeClr val="tx2"/>
                </a:solidFill>
                <a:latin typeface="Calibri" pitchFamily="34" charset="0"/>
              </a:rPr>
              <a:t>1</a:t>
            </a:r>
            <a:r>
              <a:rPr lang="fr-FR" sz="5600" baseline="30000" dirty="0" smtClean="0">
                <a:solidFill>
                  <a:schemeClr val="tx2"/>
                </a:solidFill>
                <a:latin typeface="Calibri" pitchFamily="34" charset="0"/>
              </a:rPr>
              <a:t>ère</a:t>
            </a:r>
            <a:r>
              <a:rPr lang="fr-FR" sz="5600" dirty="0" smtClean="0">
                <a:solidFill>
                  <a:schemeClr val="tx2"/>
                </a:solidFill>
                <a:latin typeface="Calibri" pitchFamily="34" charset="0"/>
              </a:rPr>
              <a:t> phase (2010-2014 )qui sera suivie d’autres phases</a:t>
            </a:r>
          </a:p>
          <a:p>
            <a:r>
              <a:rPr lang="fr-FR" sz="5600" dirty="0" smtClean="0">
                <a:solidFill>
                  <a:schemeClr val="tx2"/>
                </a:solidFill>
                <a:latin typeface="Calibri" pitchFamily="34" charset="0"/>
              </a:rPr>
              <a:t>Processus global ne pouvant pas être limité dans le temps car à l’échelle d‘une génération</a:t>
            </a:r>
          </a:p>
          <a:p>
            <a:endParaRPr lang="fr-FR" dirty="0"/>
          </a:p>
        </p:txBody>
      </p:sp>
      <p:sp>
        <p:nvSpPr>
          <p:cNvPr id="4" name="ZoneTexte 3"/>
          <p:cNvSpPr txBox="1"/>
          <p:nvPr/>
        </p:nvSpPr>
        <p:spPr>
          <a:xfrm>
            <a:off x="1475656" y="4869160"/>
            <a:ext cx="4608512" cy="369332"/>
          </a:xfrm>
          <a:prstGeom prst="rect">
            <a:avLst/>
          </a:prstGeom>
          <a:solidFill>
            <a:schemeClr val="bg1"/>
          </a:solidFill>
        </p:spPr>
        <p:txBody>
          <a:bodyPr wrap="square" rtlCol="0">
            <a:spAutoFit/>
          </a:bodyPr>
          <a:lstStyle/>
          <a:p>
            <a:pPr algn="r"/>
            <a:r>
              <a:rPr lang="fr-FR" dirty="0" smtClean="0">
                <a:solidFill>
                  <a:schemeClr val="tx2"/>
                </a:solidFill>
                <a:latin typeface="Arial" panose="020B0604020202020204" pitchFamily="34" charset="0"/>
                <a:cs typeface="Arial" panose="020B0604020202020204" pitchFamily="34" charset="0"/>
              </a:rPr>
              <a:t>www.haiti-futur.com/numérique</a:t>
            </a:r>
            <a:endParaRPr lang="fr-FR"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623227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chemeClr val="tx2"/>
                </a:solidFill>
              </a:rPr>
              <a:t>Autres points</a:t>
            </a:r>
            <a:endParaRPr lang="fr-FR" dirty="0">
              <a:solidFill>
                <a:schemeClr val="tx2"/>
              </a:solidFill>
            </a:endParaRPr>
          </a:p>
        </p:txBody>
      </p:sp>
      <p:sp>
        <p:nvSpPr>
          <p:cNvPr id="3" name="Espace réservé du contenu 2"/>
          <p:cNvSpPr>
            <a:spLocks noGrp="1"/>
          </p:cNvSpPr>
          <p:nvPr>
            <p:ph idx="1"/>
          </p:nvPr>
        </p:nvSpPr>
        <p:spPr>
          <a:xfrm>
            <a:off x="1105272" y="1052736"/>
            <a:ext cx="7571184" cy="4608513"/>
          </a:xfrm>
        </p:spPr>
        <p:txBody>
          <a:bodyPr>
            <a:noAutofit/>
          </a:bodyPr>
          <a:lstStyle/>
          <a:p>
            <a:pPr algn="just"/>
            <a:r>
              <a:rPr lang="fr-FR" sz="2000" dirty="0">
                <a:solidFill>
                  <a:schemeClr val="tx2"/>
                </a:solidFill>
              </a:rPr>
              <a:t>Le </a:t>
            </a:r>
            <a:r>
              <a:rPr lang="fr-FR" sz="2000" b="1" dirty="0">
                <a:solidFill>
                  <a:schemeClr val="tx2"/>
                </a:solidFill>
              </a:rPr>
              <a:t>management à distance </a:t>
            </a:r>
            <a:r>
              <a:rPr lang="fr-FR" sz="2000" dirty="0" smtClean="0">
                <a:solidFill>
                  <a:schemeClr val="tx2"/>
                </a:solidFill>
              </a:rPr>
              <a:t>lié </a:t>
            </a:r>
            <a:r>
              <a:rPr lang="fr-FR" sz="2000" dirty="0">
                <a:solidFill>
                  <a:schemeClr val="tx2"/>
                </a:solidFill>
              </a:rPr>
              <a:t>à la </a:t>
            </a:r>
            <a:r>
              <a:rPr lang="fr-FR" sz="2000" dirty="0" smtClean="0">
                <a:solidFill>
                  <a:schemeClr val="tx2"/>
                </a:solidFill>
              </a:rPr>
              <a:t>dispersion dans tout le pays des expérimentations et également à un management de projet partagé, entre </a:t>
            </a:r>
            <a:r>
              <a:rPr lang="fr-FR" sz="2000" b="1" dirty="0" smtClean="0">
                <a:solidFill>
                  <a:schemeClr val="tx2"/>
                </a:solidFill>
              </a:rPr>
              <a:t>Haïti, </a:t>
            </a:r>
            <a:r>
              <a:rPr lang="fr-FR" sz="2000" dirty="0" smtClean="0">
                <a:solidFill>
                  <a:schemeClr val="tx2"/>
                </a:solidFill>
              </a:rPr>
              <a:t>les </a:t>
            </a:r>
            <a:r>
              <a:rPr lang="fr-FR" sz="2000" b="1" dirty="0" smtClean="0">
                <a:solidFill>
                  <a:schemeClr val="tx2"/>
                </a:solidFill>
              </a:rPr>
              <a:t>USA et la France</a:t>
            </a:r>
            <a:r>
              <a:rPr lang="fr-FR" sz="2000" dirty="0" smtClean="0">
                <a:solidFill>
                  <a:schemeClr val="tx2"/>
                </a:solidFill>
              </a:rPr>
              <a:t>, a nécessité des  modalités de suivi et de pilotage innovantes. Ce qui </a:t>
            </a:r>
            <a:r>
              <a:rPr lang="fr-FR" sz="2000" smtClean="0">
                <a:solidFill>
                  <a:schemeClr val="tx2"/>
                </a:solidFill>
              </a:rPr>
              <a:t>se présentait </a:t>
            </a:r>
            <a:r>
              <a:rPr lang="fr-FR" sz="2000" dirty="0" smtClean="0">
                <a:solidFill>
                  <a:schemeClr val="tx2"/>
                </a:solidFill>
              </a:rPr>
              <a:t>initialement comme une difficulté s’est avéré comme un atout.</a:t>
            </a:r>
          </a:p>
          <a:p>
            <a:pPr marL="0" indent="0" algn="just">
              <a:buNone/>
            </a:pPr>
            <a:r>
              <a:rPr lang="fr-FR" sz="2000" dirty="0" smtClean="0">
                <a:solidFill>
                  <a:schemeClr val="tx2"/>
                </a:solidFill>
              </a:rPr>
              <a:t>         Le mode de management adopté a permis:</a:t>
            </a:r>
          </a:p>
          <a:p>
            <a:pPr lvl="1" algn="just"/>
            <a:r>
              <a:rPr lang="fr-FR" sz="2000" b="1" dirty="0" smtClean="0">
                <a:solidFill>
                  <a:schemeClr val="tx2"/>
                </a:solidFill>
              </a:rPr>
              <a:t>Une forte délégation </a:t>
            </a:r>
            <a:r>
              <a:rPr lang="fr-FR" sz="2000" dirty="0" smtClean="0">
                <a:solidFill>
                  <a:schemeClr val="tx2"/>
                </a:solidFill>
              </a:rPr>
              <a:t>qui se traduit par une </a:t>
            </a:r>
            <a:r>
              <a:rPr lang="fr-FR" sz="2000" b="1" dirty="0" smtClean="0">
                <a:solidFill>
                  <a:schemeClr val="tx2"/>
                </a:solidFill>
              </a:rPr>
              <a:t>réelle motivation</a:t>
            </a:r>
            <a:r>
              <a:rPr lang="fr-FR" sz="2000" dirty="0" smtClean="0">
                <a:solidFill>
                  <a:schemeClr val="tx2"/>
                </a:solidFill>
              </a:rPr>
              <a:t> et une </a:t>
            </a:r>
            <a:r>
              <a:rPr lang="fr-FR" sz="2000" b="1" dirty="0" smtClean="0">
                <a:solidFill>
                  <a:schemeClr val="tx2"/>
                </a:solidFill>
              </a:rPr>
              <a:t>forte autonomie </a:t>
            </a:r>
            <a:r>
              <a:rPr lang="fr-FR" sz="2000" dirty="0" smtClean="0">
                <a:solidFill>
                  <a:schemeClr val="tx2"/>
                </a:solidFill>
              </a:rPr>
              <a:t>des intervenants. </a:t>
            </a:r>
          </a:p>
          <a:p>
            <a:pPr lvl="1" algn="just"/>
            <a:r>
              <a:rPr lang="fr-FR" sz="2000" b="1" dirty="0" smtClean="0">
                <a:solidFill>
                  <a:schemeClr val="tx2"/>
                </a:solidFill>
              </a:rPr>
              <a:t>Une formalisation régulière </a:t>
            </a:r>
            <a:r>
              <a:rPr lang="fr-FR" sz="2000" dirty="0" smtClean="0">
                <a:solidFill>
                  <a:schemeClr val="tx2"/>
                </a:solidFill>
              </a:rPr>
              <a:t>des sujets abordés et une </a:t>
            </a:r>
            <a:r>
              <a:rPr lang="fr-FR" sz="2000" b="1" dirty="0" smtClean="0">
                <a:solidFill>
                  <a:schemeClr val="tx2"/>
                </a:solidFill>
              </a:rPr>
              <a:t>forte réactivité dans les prises de décisions</a:t>
            </a:r>
            <a:r>
              <a:rPr lang="fr-FR" sz="2000" dirty="0" smtClean="0">
                <a:solidFill>
                  <a:schemeClr val="tx2"/>
                </a:solidFill>
              </a:rPr>
              <a:t>.</a:t>
            </a:r>
          </a:p>
          <a:p>
            <a:pPr lvl="1" algn="just"/>
            <a:r>
              <a:rPr lang="fr-FR" sz="2000" b="1" dirty="0" smtClean="0">
                <a:solidFill>
                  <a:schemeClr val="tx2"/>
                </a:solidFill>
              </a:rPr>
              <a:t>Rapports hebdomadaires </a:t>
            </a:r>
            <a:r>
              <a:rPr lang="fr-FR" sz="2000" dirty="0" smtClean="0">
                <a:solidFill>
                  <a:schemeClr val="tx2"/>
                </a:solidFill>
              </a:rPr>
              <a:t>et </a:t>
            </a:r>
            <a:r>
              <a:rPr lang="fr-FR" sz="2000" b="1" dirty="0" smtClean="0">
                <a:solidFill>
                  <a:schemeClr val="tx2"/>
                </a:solidFill>
              </a:rPr>
              <a:t>planification</a:t>
            </a:r>
            <a:r>
              <a:rPr lang="fr-FR" sz="2000" dirty="0" smtClean="0">
                <a:solidFill>
                  <a:schemeClr val="tx2"/>
                </a:solidFill>
              </a:rPr>
              <a:t> pour la semaine suivante.</a:t>
            </a:r>
          </a:p>
          <a:p>
            <a:pPr lvl="1" algn="just"/>
            <a:r>
              <a:rPr lang="fr-FR" sz="2000" b="1" dirty="0" smtClean="0">
                <a:solidFill>
                  <a:schemeClr val="tx2"/>
                </a:solidFill>
              </a:rPr>
              <a:t>Travail d’équipes </a:t>
            </a:r>
            <a:r>
              <a:rPr lang="fr-FR" sz="2000" dirty="0" smtClean="0">
                <a:solidFill>
                  <a:schemeClr val="tx2"/>
                </a:solidFill>
              </a:rPr>
              <a:t>et entraide-réseaux solides interrégionaux-déplacements et visites.</a:t>
            </a:r>
            <a:endParaRPr lang="fr-FR" sz="2000" dirty="0">
              <a:solidFill>
                <a:schemeClr val="tx2"/>
              </a:solidFill>
            </a:endParaRPr>
          </a:p>
        </p:txBody>
      </p:sp>
    </p:spTree>
    <p:extLst>
      <p:ext uri="{BB962C8B-B14F-4D97-AF65-F5344CB8AC3E}">
        <p14:creationId xmlns="" xmlns:p14="http://schemas.microsoft.com/office/powerpoint/2010/main" val="1324755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rgbClr val="002060"/>
                </a:solidFill>
              </a:rPr>
              <a:t>Contexte </a:t>
            </a:r>
            <a:r>
              <a:rPr lang="fr-FR" dirty="0" smtClean="0"/>
              <a:t>et démarche du programme</a:t>
            </a:r>
            <a:endParaRPr lang="fr-FR" dirty="0">
              <a:solidFill>
                <a:srgbClr val="002060"/>
              </a:solidFill>
            </a:endParaRPr>
          </a:p>
        </p:txBody>
      </p:sp>
      <p:sp>
        <p:nvSpPr>
          <p:cNvPr id="3" name="Espace réservé du contenu 2"/>
          <p:cNvSpPr>
            <a:spLocks noGrp="1"/>
          </p:cNvSpPr>
          <p:nvPr>
            <p:ph idx="1"/>
          </p:nvPr>
        </p:nvSpPr>
        <p:spPr/>
        <p:txBody>
          <a:bodyPr>
            <a:normAutofit lnSpcReduction="10000"/>
          </a:bodyPr>
          <a:lstStyle/>
          <a:p>
            <a:pPr marL="514350" lvl="0" indent="-514350">
              <a:buFont typeface="+mj-lt"/>
              <a:buAutoNum type="arabicPeriod"/>
            </a:pPr>
            <a:r>
              <a:rPr lang="fr-FR" sz="2000" b="1" dirty="0" smtClean="0">
                <a:solidFill>
                  <a:schemeClr val="tx2"/>
                </a:solidFill>
              </a:rPr>
              <a:t>Une situation catastrophique de l’enseignement primaire, aggravée par le séisme</a:t>
            </a:r>
          </a:p>
          <a:p>
            <a:pPr marL="0" indent="0">
              <a:buNone/>
            </a:pPr>
            <a:endParaRPr lang="fr-FR" sz="1400" b="1" dirty="0">
              <a:solidFill>
                <a:schemeClr val="tx2"/>
              </a:solidFill>
            </a:endParaRPr>
          </a:p>
          <a:p>
            <a:pPr marL="0" indent="0">
              <a:buNone/>
            </a:pPr>
            <a:r>
              <a:rPr lang="fr-FR" sz="1400" b="1" dirty="0" smtClean="0">
                <a:solidFill>
                  <a:schemeClr val="tx2"/>
                </a:solidFill>
              </a:rPr>
              <a:t>	</a:t>
            </a:r>
            <a:r>
              <a:rPr lang="fr-FR" sz="2000" dirty="0" smtClean="0">
                <a:solidFill>
                  <a:schemeClr val="tx2"/>
                </a:solidFill>
              </a:rPr>
              <a:t>Comment sortir de cette spirale récessive en prenant en</a:t>
            </a:r>
            <a:br>
              <a:rPr lang="fr-FR" sz="2000" dirty="0" smtClean="0">
                <a:solidFill>
                  <a:schemeClr val="tx2"/>
                </a:solidFill>
              </a:rPr>
            </a:br>
            <a:r>
              <a:rPr lang="fr-FR" sz="2000" dirty="0" smtClean="0">
                <a:solidFill>
                  <a:schemeClr val="tx2"/>
                </a:solidFill>
              </a:rPr>
              <a:t>                compte la réalité du moment?</a:t>
            </a:r>
          </a:p>
          <a:p>
            <a:pPr marL="0" indent="0">
              <a:buNone/>
            </a:pPr>
            <a:endParaRPr lang="fr-FR" sz="2000" dirty="0">
              <a:solidFill>
                <a:schemeClr val="tx2"/>
              </a:solidFill>
            </a:endParaRPr>
          </a:p>
          <a:p>
            <a:pPr lvl="2"/>
            <a:r>
              <a:rPr lang="fr-FR" sz="2000" dirty="0" smtClean="0">
                <a:solidFill>
                  <a:schemeClr val="tx2"/>
                </a:solidFill>
              </a:rPr>
              <a:t>100 000 enseignants dans l’école fondamentale dont 85% ne sont pas formés au métier d’enseignant.</a:t>
            </a:r>
          </a:p>
          <a:p>
            <a:pPr lvl="2"/>
            <a:r>
              <a:rPr lang="fr-FR" sz="2000" dirty="0" smtClean="0">
                <a:solidFill>
                  <a:schemeClr val="tx2"/>
                </a:solidFill>
              </a:rPr>
              <a:t>Métier d’enseignant sous-payé et dévalorisé</a:t>
            </a:r>
          </a:p>
          <a:p>
            <a:pPr lvl="2"/>
            <a:r>
              <a:rPr lang="fr-FR" sz="2000" dirty="0" smtClean="0">
                <a:solidFill>
                  <a:schemeClr val="tx2"/>
                </a:solidFill>
              </a:rPr>
              <a:t>Fuite de cerveaux </a:t>
            </a:r>
            <a:r>
              <a:rPr lang="fr-FR" sz="2000" dirty="0" smtClean="0">
                <a:solidFill>
                  <a:schemeClr val="tx2"/>
                </a:solidFill>
                <a:sym typeface="Wingdings" panose="05000000000000000000" pitchFamily="2" charset="2"/>
              </a:rPr>
              <a:t> 85%</a:t>
            </a:r>
            <a:r>
              <a:rPr lang="fr-FR" sz="2000" dirty="0" smtClean="0">
                <a:solidFill>
                  <a:schemeClr val="tx2"/>
                </a:solidFill>
              </a:rPr>
              <a:t> </a:t>
            </a:r>
          </a:p>
          <a:p>
            <a:pPr lvl="2"/>
            <a:r>
              <a:rPr lang="fr-FR" sz="2000" dirty="0" smtClean="0">
                <a:solidFill>
                  <a:schemeClr val="tx2"/>
                </a:solidFill>
              </a:rPr>
              <a:t>Classes surchargées ( 50 à 80 élèves par classe) </a:t>
            </a:r>
          </a:p>
          <a:p>
            <a:pPr lvl="2"/>
            <a:r>
              <a:rPr lang="fr-FR" sz="2000" dirty="0" smtClean="0">
                <a:solidFill>
                  <a:schemeClr val="tx2"/>
                </a:solidFill>
              </a:rPr>
              <a:t>Enseignement basé sur le rabâchage</a:t>
            </a:r>
          </a:p>
          <a:p>
            <a:pPr lvl="2"/>
            <a:r>
              <a:rPr lang="fr-FR" sz="2000" dirty="0" smtClean="0">
                <a:solidFill>
                  <a:schemeClr val="tx2"/>
                </a:solidFill>
              </a:rPr>
              <a:t>Infrastructures insuffisantes (problèmes d’eau, d’électricité, de locaux…)</a:t>
            </a:r>
          </a:p>
          <a:p>
            <a:pPr lvl="2"/>
            <a:endParaRPr lang="fr-FR" sz="1200" b="1" dirty="0" smtClean="0">
              <a:solidFill>
                <a:srgbClr val="FF0000"/>
              </a:solidFill>
            </a:endParaRPr>
          </a:p>
          <a:p>
            <a:pPr marL="0" indent="0">
              <a:buNone/>
            </a:pPr>
            <a:endParaRPr lang="fr-FR" sz="1400" b="1" dirty="0">
              <a:solidFill>
                <a:srgbClr val="FF0000"/>
              </a:solidFill>
            </a:endParaRPr>
          </a:p>
        </p:txBody>
      </p:sp>
    </p:spTree>
    <p:extLst>
      <p:ext uri="{BB962C8B-B14F-4D97-AF65-F5344CB8AC3E}">
        <p14:creationId xmlns="" xmlns:p14="http://schemas.microsoft.com/office/powerpoint/2010/main" val="2217219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solidFill>
                  <a:schemeClr val="tx2"/>
                </a:solidFill>
              </a:rPr>
              <a:t>Contexte et démarche du programme</a:t>
            </a:r>
          </a:p>
        </p:txBody>
      </p:sp>
      <p:sp>
        <p:nvSpPr>
          <p:cNvPr id="3" name="Espace réservé du contenu 2"/>
          <p:cNvSpPr>
            <a:spLocks noGrp="1"/>
          </p:cNvSpPr>
          <p:nvPr>
            <p:ph idx="1"/>
          </p:nvPr>
        </p:nvSpPr>
        <p:spPr>
          <a:xfrm>
            <a:off x="1115616" y="980728"/>
            <a:ext cx="7571184" cy="4752529"/>
          </a:xfrm>
        </p:spPr>
        <p:txBody>
          <a:bodyPr>
            <a:noAutofit/>
          </a:bodyPr>
          <a:lstStyle/>
          <a:p>
            <a:pPr marL="0" indent="0" algn="just">
              <a:buNone/>
            </a:pPr>
            <a:r>
              <a:rPr lang="fr-FR" sz="1800" dirty="0" smtClean="0">
                <a:solidFill>
                  <a:schemeClr val="tx2"/>
                </a:solidFill>
              </a:rPr>
              <a:t>2.- Une </a:t>
            </a:r>
            <a:r>
              <a:rPr lang="fr-FR" sz="2000" b="1" dirty="0" smtClean="0">
                <a:solidFill>
                  <a:schemeClr val="tx2"/>
                </a:solidFill>
              </a:rPr>
              <a:t>veille technologique </a:t>
            </a:r>
            <a:r>
              <a:rPr lang="fr-FR" sz="1800" dirty="0" smtClean="0">
                <a:solidFill>
                  <a:schemeClr val="tx2"/>
                </a:solidFill>
              </a:rPr>
              <a:t>a été menée pour chercher des solutions. Découverte du </a:t>
            </a:r>
            <a:r>
              <a:rPr lang="fr-FR" sz="2000" b="1" dirty="0" smtClean="0">
                <a:solidFill>
                  <a:schemeClr val="tx2"/>
                </a:solidFill>
              </a:rPr>
              <a:t>programme SANKORE </a:t>
            </a:r>
            <a:r>
              <a:rPr lang="fr-FR" sz="1800" dirty="0" smtClean="0">
                <a:solidFill>
                  <a:schemeClr val="tx2"/>
                </a:solidFill>
              </a:rPr>
              <a:t>et de la sortie en 2010 des vidéoprojecteurs interactifs ( remplaçant l’achat du tableau spécifique lourd et cher).</a:t>
            </a:r>
          </a:p>
          <a:p>
            <a:pPr marL="0" indent="0" algn="just">
              <a:buNone/>
            </a:pPr>
            <a:endParaRPr lang="fr-FR" sz="1800" dirty="0">
              <a:solidFill>
                <a:schemeClr val="tx2"/>
              </a:solidFill>
            </a:endParaRPr>
          </a:p>
          <a:p>
            <a:pPr marL="0" indent="0" algn="just">
              <a:buNone/>
            </a:pPr>
            <a:r>
              <a:rPr lang="fr-FR" sz="1800" dirty="0" smtClean="0">
                <a:solidFill>
                  <a:schemeClr val="tx2"/>
                </a:solidFill>
              </a:rPr>
              <a:t>3.-</a:t>
            </a:r>
            <a:r>
              <a:rPr lang="fr-FR" sz="2000" dirty="0" smtClean="0">
                <a:solidFill>
                  <a:schemeClr val="tx2"/>
                </a:solidFill>
              </a:rPr>
              <a:t> Un </a:t>
            </a:r>
            <a:r>
              <a:rPr lang="fr-FR" sz="2000" b="1" dirty="0" smtClean="0">
                <a:solidFill>
                  <a:schemeClr val="tx2"/>
                </a:solidFill>
              </a:rPr>
              <a:t>programme pilote sur 60 écoles </a:t>
            </a:r>
            <a:r>
              <a:rPr lang="fr-FR" sz="1800" dirty="0" smtClean="0">
                <a:solidFill>
                  <a:schemeClr val="tx2"/>
                </a:solidFill>
              </a:rPr>
              <a:t>afin d’expérimenter et évaluer ce qui pourrait être un élément structurant d’une politique nationale de l’éducation. </a:t>
            </a:r>
          </a:p>
          <a:p>
            <a:pPr marL="0" indent="0" algn="just">
              <a:buNone/>
            </a:pPr>
            <a:r>
              <a:rPr lang="fr-FR" sz="2000" b="1" dirty="0" smtClean="0">
                <a:solidFill>
                  <a:schemeClr val="tx2"/>
                </a:solidFill>
              </a:rPr>
              <a:t>Choix </a:t>
            </a:r>
            <a:r>
              <a:rPr lang="fr-FR" sz="2000" b="1" dirty="0">
                <a:solidFill>
                  <a:schemeClr val="tx2"/>
                </a:solidFill>
              </a:rPr>
              <a:t>de travailler </a:t>
            </a:r>
            <a:r>
              <a:rPr lang="fr-FR" sz="2000" b="1" dirty="0" smtClean="0">
                <a:solidFill>
                  <a:schemeClr val="tx2"/>
                </a:solidFill>
              </a:rPr>
              <a:t>avec </a:t>
            </a:r>
            <a:r>
              <a:rPr lang="fr-FR" sz="2000" b="1" dirty="0">
                <a:solidFill>
                  <a:schemeClr val="tx2"/>
                </a:solidFill>
              </a:rPr>
              <a:t>le MENFP </a:t>
            </a:r>
            <a:r>
              <a:rPr lang="fr-FR" sz="1800" dirty="0">
                <a:solidFill>
                  <a:schemeClr val="tx2"/>
                </a:solidFill>
              </a:rPr>
              <a:t>(Ministère de l’éducation </a:t>
            </a:r>
            <a:r>
              <a:rPr lang="fr-FR" sz="1800" dirty="0" smtClean="0">
                <a:solidFill>
                  <a:schemeClr val="tx2"/>
                </a:solidFill>
              </a:rPr>
              <a:t>haïtienne) qui n’est pas un choix quantitatif (car 90% des écoles sont privées) mais qualitatif (reconnaissance des prérogatives de l’Etat dans le secteur de l’éducation qui doit insuffler une véritable révolution de l’éducation) mais ceci dans le cadre d’un partenariat public-privé-associatif.</a:t>
            </a:r>
          </a:p>
          <a:p>
            <a:pPr marL="0" indent="0" algn="just">
              <a:buNone/>
            </a:pPr>
            <a:endParaRPr lang="fr-FR" sz="1800" dirty="0" smtClean="0">
              <a:solidFill>
                <a:schemeClr val="tx2"/>
              </a:solidFill>
            </a:endParaRPr>
          </a:p>
          <a:p>
            <a:pPr marL="0" indent="0" algn="just">
              <a:buNone/>
            </a:pPr>
            <a:r>
              <a:rPr lang="fr-FR" sz="1800" dirty="0" smtClean="0">
                <a:solidFill>
                  <a:schemeClr val="tx2"/>
                </a:solidFill>
              </a:rPr>
              <a:t>4.- Le </a:t>
            </a:r>
            <a:r>
              <a:rPr lang="fr-FR" sz="2000" b="1" dirty="0" smtClean="0">
                <a:solidFill>
                  <a:schemeClr val="tx2"/>
                </a:solidFill>
              </a:rPr>
              <a:t>modèle d’éducation numérique </a:t>
            </a:r>
            <a:r>
              <a:rPr lang="fr-FR" sz="1800" dirty="0" smtClean="0">
                <a:solidFill>
                  <a:schemeClr val="tx2"/>
                </a:solidFill>
              </a:rPr>
              <a:t>existant</a:t>
            </a:r>
            <a:r>
              <a:rPr lang="fr-FR" sz="2000" b="1" dirty="0" smtClean="0">
                <a:solidFill>
                  <a:schemeClr val="tx2"/>
                </a:solidFill>
              </a:rPr>
              <a:t> </a:t>
            </a:r>
            <a:r>
              <a:rPr lang="fr-FR" sz="1800" dirty="0" smtClean="0">
                <a:solidFill>
                  <a:schemeClr val="tx2"/>
                </a:solidFill>
              </a:rPr>
              <a:t>investissait peu dans la fabrication de contenus structurés de qualité et  dans l’accompagnement des enseignants.</a:t>
            </a:r>
            <a:endParaRPr lang="fr-FR" sz="1800" dirty="0">
              <a:solidFill>
                <a:schemeClr val="tx2"/>
              </a:solidFill>
            </a:endParaRPr>
          </a:p>
        </p:txBody>
      </p:sp>
    </p:spTree>
    <p:extLst>
      <p:ext uri="{BB962C8B-B14F-4D97-AF65-F5344CB8AC3E}">
        <p14:creationId xmlns="" xmlns:p14="http://schemas.microsoft.com/office/powerpoint/2010/main" val="2099735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a:t>Contexte et démarche du programme</a:t>
            </a:r>
          </a:p>
        </p:txBody>
      </p:sp>
      <p:sp>
        <p:nvSpPr>
          <p:cNvPr id="3" name="Espace réservé du contenu 2"/>
          <p:cNvSpPr>
            <a:spLocks noGrp="1"/>
          </p:cNvSpPr>
          <p:nvPr>
            <p:ph idx="1"/>
          </p:nvPr>
        </p:nvSpPr>
        <p:spPr/>
        <p:txBody>
          <a:bodyPr>
            <a:normAutofit/>
          </a:bodyPr>
          <a:lstStyle/>
          <a:p>
            <a:pPr marL="0" indent="0">
              <a:buFont typeface="Wingdings" pitchFamily="2" charset="2"/>
              <a:buChar char="§"/>
            </a:pPr>
            <a:r>
              <a:rPr lang="fr-FR" sz="2000" b="1" dirty="0" smtClean="0">
                <a:solidFill>
                  <a:schemeClr val="tx2"/>
                </a:solidFill>
              </a:rPr>
              <a:t> </a:t>
            </a:r>
            <a:r>
              <a:rPr lang="fr-FR" sz="2000" b="1" dirty="0">
                <a:solidFill>
                  <a:schemeClr val="tx2"/>
                </a:solidFill>
              </a:rPr>
              <a:t>La situation d’Haïti obligeait à aborder </a:t>
            </a:r>
            <a:r>
              <a:rPr lang="fr-FR" sz="2000" b="1" dirty="0" smtClean="0">
                <a:solidFill>
                  <a:schemeClr val="tx2"/>
                </a:solidFill>
              </a:rPr>
              <a:t>frontalement </a:t>
            </a:r>
            <a:r>
              <a:rPr lang="fr-FR" sz="2000" b="1" dirty="0">
                <a:solidFill>
                  <a:schemeClr val="tx2"/>
                </a:solidFill>
              </a:rPr>
              <a:t>la question: </a:t>
            </a:r>
            <a:endParaRPr lang="fr-FR" sz="2000" b="1" dirty="0" smtClean="0">
              <a:solidFill>
                <a:schemeClr val="tx2"/>
              </a:solidFill>
            </a:endParaRPr>
          </a:p>
          <a:p>
            <a:pPr marL="0" indent="0">
              <a:buNone/>
            </a:pPr>
            <a:endParaRPr lang="fr-FR" sz="1400" dirty="0">
              <a:solidFill>
                <a:schemeClr val="tx2"/>
              </a:solidFill>
            </a:endParaRPr>
          </a:p>
          <a:p>
            <a:pPr lvl="1">
              <a:buFont typeface="Arial" panose="020B0604020202020204" pitchFamily="34" charset="0"/>
              <a:buChar char="•"/>
            </a:pPr>
            <a:r>
              <a:rPr lang="fr-FR" sz="1800" dirty="0" smtClean="0">
                <a:solidFill>
                  <a:schemeClr val="tx2"/>
                </a:solidFill>
              </a:rPr>
              <a:t>Le numérique devait s’inscrire totalement dans le scolaire quotidien </a:t>
            </a:r>
            <a:r>
              <a:rPr lang="fr-FR" sz="1800" dirty="0" smtClean="0">
                <a:solidFill>
                  <a:schemeClr val="tx2"/>
                </a:solidFill>
                <a:sym typeface="Wingdings" panose="05000000000000000000" pitchFamily="2" charset="2"/>
              </a:rPr>
              <a:t> fabrication de contenus</a:t>
            </a:r>
            <a:br>
              <a:rPr lang="fr-FR" sz="1800" dirty="0" smtClean="0">
                <a:solidFill>
                  <a:schemeClr val="tx2"/>
                </a:solidFill>
                <a:sym typeface="Wingdings" panose="05000000000000000000" pitchFamily="2" charset="2"/>
              </a:rPr>
            </a:br>
            <a:endParaRPr lang="fr-FR" sz="1800" dirty="0" smtClean="0">
              <a:solidFill>
                <a:schemeClr val="tx2"/>
              </a:solidFill>
              <a:sym typeface="Wingdings" panose="05000000000000000000" pitchFamily="2" charset="2"/>
            </a:endParaRPr>
          </a:p>
          <a:p>
            <a:pPr lvl="1">
              <a:buFont typeface="Arial" panose="020B0604020202020204" pitchFamily="34" charset="0"/>
              <a:buChar char="•"/>
            </a:pPr>
            <a:r>
              <a:rPr lang="fr-FR" sz="1800" dirty="0">
                <a:solidFill>
                  <a:schemeClr val="tx2"/>
                </a:solidFill>
                <a:sym typeface="Wingdings" panose="05000000000000000000" pitchFamily="2" charset="2"/>
              </a:rPr>
              <a:t>Ceci induisait des cours numériques structurés, fabriqués par des professionnels </a:t>
            </a:r>
            <a:r>
              <a:rPr lang="fr-FR" sz="1800" dirty="0" smtClean="0">
                <a:solidFill>
                  <a:schemeClr val="tx2"/>
                </a:solidFill>
                <a:sym typeface="Wingdings" panose="05000000000000000000" pitchFamily="2" charset="2"/>
              </a:rPr>
              <a:t/>
            </a:r>
            <a:br>
              <a:rPr lang="fr-FR" sz="1800" dirty="0" smtClean="0">
                <a:solidFill>
                  <a:schemeClr val="tx2"/>
                </a:solidFill>
                <a:sym typeface="Wingdings" panose="05000000000000000000" pitchFamily="2" charset="2"/>
              </a:rPr>
            </a:br>
            <a:endParaRPr lang="fr-FR" sz="1800" dirty="0">
              <a:solidFill>
                <a:schemeClr val="tx2"/>
              </a:solidFill>
              <a:sym typeface="Wingdings" panose="05000000000000000000" pitchFamily="2" charset="2"/>
            </a:endParaRPr>
          </a:p>
          <a:p>
            <a:pPr lvl="1">
              <a:buFont typeface="Arial" panose="020B0604020202020204" pitchFamily="34" charset="0"/>
              <a:buChar char="•"/>
            </a:pPr>
            <a:r>
              <a:rPr lang="fr-FR" sz="1800" dirty="0">
                <a:solidFill>
                  <a:schemeClr val="tx2"/>
                </a:solidFill>
                <a:sym typeface="Wingdings" panose="05000000000000000000" pitchFamily="2" charset="2"/>
              </a:rPr>
              <a:t>Une formation continue des enseignants était indispensable pour qu’ils se forment non seulement à la technique </a:t>
            </a:r>
            <a:r>
              <a:rPr lang="fr-FR" sz="1800" dirty="0" smtClean="0">
                <a:solidFill>
                  <a:schemeClr val="tx2"/>
                </a:solidFill>
                <a:sym typeface="Wingdings" panose="05000000000000000000" pitchFamily="2" charset="2"/>
              </a:rPr>
              <a:t>et à la pédagogie </a:t>
            </a:r>
            <a:r>
              <a:rPr lang="fr-FR" sz="1800" dirty="0">
                <a:solidFill>
                  <a:schemeClr val="tx2"/>
                </a:solidFill>
                <a:sym typeface="Wingdings" panose="05000000000000000000" pitchFamily="2" charset="2"/>
              </a:rPr>
              <a:t>active mais aussi à l’acquisition des connaissances de base et ce en faisant cours</a:t>
            </a:r>
            <a:r>
              <a:rPr lang="fr-FR" sz="1800" dirty="0" smtClean="0">
                <a:solidFill>
                  <a:schemeClr val="tx2"/>
                </a:solidFill>
                <a:sym typeface="Wingdings" panose="05000000000000000000" pitchFamily="2" charset="2"/>
              </a:rPr>
              <a:t>.</a:t>
            </a:r>
            <a:br>
              <a:rPr lang="fr-FR" sz="1800" dirty="0" smtClean="0">
                <a:solidFill>
                  <a:schemeClr val="tx2"/>
                </a:solidFill>
                <a:sym typeface="Wingdings" panose="05000000000000000000" pitchFamily="2" charset="2"/>
              </a:rPr>
            </a:br>
            <a:endParaRPr lang="fr-FR" sz="1800" dirty="0" smtClean="0">
              <a:solidFill>
                <a:schemeClr val="tx2"/>
              </a:solidFill>
              <a:sym typeface="Wingdings" panose="05000000000000000000" pitchFamily="2" charset="2"/>
            </a:endParaRPr>
          </a:p>
          <a:p>
            <a:pPr lvl="1">
              <a:buFont typeface="Arial" panose="020B0604020202020204" pitchFamily="34" charset="0"/>
              <a:buChar char="•"/>
            </a:pPr>
            <a:r>
              <a:rPr lang="fr-FR" sz="1800" dirty="0" smtClean="0">
                <a:solidFill>
                  <a:schemeClr val="tx2"/>
                </a:solidFill>
                <a:sym typeface="Wingdings" panose="05000000000000000000" pitchFamily="2" charset="2"/>
              </a:rPr>
              <a:t>Des solutions  pour l’alimentation électrique autonome et durable.</a:t>
            </a:r>
          </a:p>
          <a:p>
            <a:pPr lvl="1">
              <a:buNone/>
            </a:pPr>
            <a:endParaRPr lang="fr-FR" sz="1200" dirty="0" smtClean="0">
              <a:solidFill>
                <a:schemeClr val="tx2"/>
              </a:solidFill>
              <a:sym typeface="Wingdings" panose="05000000000000000000" pitchFamily="2" charset="2"/>
            </a:endParaRPr>
          </a:p>
        </p:txBody>
      </p:sp>
    </p:spTree>
    <p:extLst>
      <p:ext uri="{BB962C8B-B14F-4D97-AF65-F5344CB8AC3E}">
        <p14:creationId xmlns="" xmlns:p14="http://schemas.microsoft.com/office/powerpoint/2010/main" val="30758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chemeClr val="tx2"/>
                </a:solidFill>
              </a:rPr>
              <a:t>Résultats du projet</a:t>
            </a:r>
            <a:endParaRPr lang="fr-FR" dirty="0">
              <a:solidFill>
                <a:schemeClr val="tx2"/>
              </a:solidFill>
            </a:endParaRPr>
          </a:p>
        </p:txBody>
      </p:sp>
      <p:sp>
        <p:nvSpPr>
          <p:cNvPr id="3" name="Espace réservé du contenu 2"/>
          <p:cNvSpPr>
            <a:spLocks noGrp="1"/>
          </p:cNvSpPr>
          <p:nvPr>
            <p:ph idx="1"/>
          </p:nvPr>
        </p:nvSpPr>
        <p:spPr>
          <a:xfrm>
            <a:off x="1105272" y="939230"/>
            <a:ext cx="7571184" cy="4608513"/>
          </a:xfrm>
        </p:spPr>
        <p:txBody>
          <a:bodyPr>
            <a:normAutofit lnSpcReduction="10000"/>
          </a:bodyPr>
          <a:lstStyle/>
          <a:p>
            <a:pPr lvl="1">
              <a:buFont typeface="Arial" panose="020B0604020202020204" pitchFamily="34" charset="0"/>
              <a:buChar char="•"/>
            </a:pPr>
            <a:r>
              <a:rPr lang="fr-FR" sz="2000" b="1" dirty="0" smtClean="0">
                <a:solidFill>
                  <a:schemeClr val="tx2"/>
                </a:solidFill>
              </a:rPr>
              <a:t>150 écoles équipées fin 2014:</a:t>
            </a:r>
          </a:p>
          <a:p>
            <a:pPr lvl="2" algn="just">
              <a:buFont typeface="Wingdings" panose="05000000000000000000" pitchFamily="2" charset="2"/>
              <a:buChar char="ü"/>
            </a:pPr>
            <a:r>
              <a:rPr lang="fr-FR" sz="1800" dirty="0" smtClean="0">
                <a:solidFill>
                  <a:schemeClr val="tx2"/>
                </a:solidFill>
              </a:rPr>
              <a:t> 15 000 enfants suivent le programme</a:t>
            </a:r>
          </a:p>
          <a:p>
            <a:pPr lvl="2" algn="just">
              <a:buFont typeface="Wingdings" panose="05000000000000000000" pitchFamily="2" charset="2"/>
              <a:buChar char="ü"/>
            </a:pPr>
            <a:r>
              <a:rPr lang="fr-FR" sz="1800" dirty="0" smtClean="0">
                <a:solidFill>
                  <a:schemeClr val="tx2"/>
                </a:solidFill>
              </a:rPr>
              <a:t>plus de 300 enseignants formés et mise en place d’une certification au numérique ( </a:t>
            </a:r>
            <a:r>
              <a:rPr lang="fr-FR" sz="1800" dirty="0" smtClean="0">
                <a:solidFill>
                  <a:schemeClr val="tx2"/>
                </a:solidFill>
              </a:rPr>
              <a:t>125 certifiés </a:t>
            </a:r>
            <a:r>
              <a:rPr lang="fr-FR" sz="1800" dirty="0" smtClean="0">
                <a:solidFill>
                  <a:schemeClr val="tx2"/>
                </a:solidFill>
              </a:rPr>
              <a:t>en 2014)</a:t>
            </a:r>
          </a:p>
          <a:p>
            <a:pPr lvl="2" algn="just">
              <a:buFont typeface="Wingdings" panose="05000000000000000000" pitchFamily="2" charset="2"/>
              <a:buChar char="ü"/>
            </a:pPr>
            <a:r>
              <a:rPr lang="fr-FR" sz="1800" dirty="0" smtClean="0">
                <a:solidFill>
                  <a:schemeClr val="tx2"/>
                </a:solidFill>
              </a:rPr>
              <a:t>amélioration globale des résultats de l’ensemble de la classe</a:t>
            </a:r>
          </a:p>
          <a:p>
            <a:pPr lvl="2" algn="just">
              <a:buFont typeface="Wingdings" panose="05000000000000000000" pitchFamily="2" charset="2"/>
              <a:buChar char="ü"/>
            </a:pPr>
            <a:r>
              <a:rPr lang="fr-FR" sz="1800" dirty="0" smtClean="0">
                <a:solidFill>
                  <a:schemeClr val="tx2"/>
                </a:solidFill>
              </a:rPr>
              <a:t>résultats satisfaisants mais conditionnés par l’alimentation en électricité et la motivation des directions d’écoles</a:t>
            </a:r>
          </a:p>
          <a:p>
            <a:pPr lvl="2" algn="just">
              <a:buFont typeface="Wingdings" panose="05000000000000000000" pitchFamily="2" charset="2"/>
              <a:buChar char="ü"/>
            </a:pPr>
            <a:r>
              <a:rPr lang="fr-FR" sz="1800" dirty="0" smtClean="0">
                <a:solidFill>
                  <a:schemeClr val="tx2"/>
                </a:solidFill>
              </a:rPr>
              <a:t>partenariat avec des écoles normales et facultés de sciences de l’éducation </a:t>
            </a:r>
            <a:r>
              <a:rPr lang="fr-FR" sz="1800" dirty="0" smtClean="0">
                <a:solidFill>
                  <a:schemeClr val="tx2"/>
                </a:solidFill>
              </a:rPr>
              <a:t>pour la formation initiale des enseignants</a:t>
            </a:r>
            <a:endParaRPr lang="fr-FR" sz="1800" dirty="0" smtClean="0">
              <a:solidFill>
                <a:schemeClr val="tx2"/>
              </a:solidFill>
            </a:endParaRPr>
          </a:p>
          <a:p>
            <a:pPr marL="914400" lvl="2" indent="0" algn="just">
              <a:buNone/>
            </a:pPr>
            <a:endParaRPr lang="fr-FR" sz="1200" b="1" dirty="0" smtClean="0">
              <a:solidFill>
                <a:schemeClr val="tx2"/>
              </a:solidFill>
            </a:endParaRPr>
          </a:p>
          <a:p>
            <a:pPr lvl="1">
              <a:buFont typeface="Arial" panose="020B0604020202020204" pitchFamily="34" charset="0"/>
              <a:buChar char="•"/>
            </a:pPr>
            <a:r>
              <a:rPr lang="fr-FR" sz="2000" b="1" dirty="0" smtClean="0">
                <a:solidFill>
                  <a:schemeClr val="tx2"/>
                </a:solidFill>
              </a:rPr>
              <a:t>Cours développés pour la 1</a:t>
            </a:r>
            <a:r>
              <a:rPr lang="fr-FR" sz="2000" b="1" baseline="30000" dirty="0" smtClean="0">
                <a:solidFill>
                  <a:schemeClr val="tx2"/>
                </a:solidFill>
              </a:rPr>
              <a:t>ère</a:t>
            </a:r>
            <a:r>
              <a:rPr lang="fr-FR" sz="2000" b="1" dirty="0" smtClean="0">
                <a:solidFill>
                  <a:schemeClr val="tx2"/>
                </a:solidFill>
              </a:rPr>
              <a:t> année fondamentale sur l’ensemble des </a:t>
            </a:r>
            <a:r>
              <a:rPr lang="fr-FR" sz="2000" b="1" dirty="0" smtClean="0">
                <a:solidFill>
                  <a:schemeClr val="tx2"/>
                </a:solidFill>
              </a:rPr>
              <a:t>5 </a:t>
            </a:r>
            <a:r>
              <a:rPr lang="fr-FR" sz="2000" b="1" dirty="0" smtClean="0">
                <a:solidFill>
                  <a:schemeClr val="tx2"/>
                </a:solidFill>
              </a:rPr>
              <a:t>matières </a:t>
            </a:r>
            <a:r>
              <a:rPr lang="fr-FR" sz="2000" b="1" dirty="0" smtClean="0">
                <a:solidFill>
                  <a:schemeClr val="tx2"/>
                </a:solidFill>
              </a:rPr>
              <a:t>et en </a:t>
            </a:r>
            <a:r>
              <a:rPr lang="fr-FR" sz="2000" b="1" dirty="0" smtClean="0">
                <a:solidFill>
                  <a:schemeClr val="tx2"/>
                </a:solidFill>
              </a:rPr>
              <a:t>sciences </a:t>
            </a:r>
            <a:r>
              <a:rPr lang="fr-FR" sz="2000" b="1" dirty="0" smtClean="0">
                <a:solidFill>
                  <a:schemeClr val="tx2"/>
                </a:solidFill>
              </a:rPr>
              <a:t>expérimentales,</a:t>
            </a:r>
            <a:r>
              <a:rPr lang="fr-FR" sz="2000" b="1" dirty="0" smtClean="0">
                <a:solidFill>
                  <a:schemeClr val="tx2"/>
                </a:solidFill>
              </a:rPr>
              <a:t/>
            </a:r>
            <a:br>
              <a:rPr lang="fr-FR" sz="2000" b="1" dirty="0" smtClean="0">
                <a:solidFill>
                  <a:schemeClr val="tx2"/>
                </a:solidFill>
              </a:rPr>
            </a:br>
            <a:r>
              <a:rPr lang="fr-FR" sz="2000" b="1" dirty="0" smtClean="0">
                <a:solidFill>
                  <a:schemeClr val="tx2"/>
                </a:solidFill>
              </a:rPr>
              <a:t> </a:t>
            </a:r>
            <a:r>
              <a:rPr lang="fr-FR" sz="2000" b="1" dirty="0" smtClean="0">
                <a:solidFill>
                  <a:schemeClr val="tx2"/>
                </a:solidFill>
              </a:rPr>
              <a:t>pour les 2</a:t>
            </a:r>
            <a:r>
              <a:rPr lang="fr-FR" sz="2000" b="1" baseline="30000" dirty="0" smtClean="0">
                <a:solidFill>
                  <a:schemeClr val="tx2"/>
                </a:solidFill>
              </a:rPr>
              <a:t>ème</a:t>
            </a:r>
            <a:r>
              <a:rPr lang="fr-FR" sz="2000" b="1" dirty="0" smtClean="0">
                <a:solidFill>
                  <a:schemeClr val="tx2"/>
                </a:solidFill>
              </a:rPr>
              <a:t> et 3</a:t>
            </a:r>
            <a:r>
              <a:rPr lang="fr-FR" sz="2000" b="1" baseline="30000" dirty="0" smtClean="0">
                <a:solidFill>
                  <a:schemeClr val="tx2"/>
                </a:solidFill>
              </a:rPr>
              <a:t>ème</a:t>
            </a:r>
            <a:r>
              <a:rPr lang="fr-FR" sz="2000" b="1" dirty="0" smtClean="0">
                <a:solidFill>
                  <a:schemeClr val="tx2"/>
                </a:solidFill>
              </a:rPr>
              <a:t> </a:t>
            </a:r>
            <a:r>
              <a:rPr lang="fr-FR" sz="2000" b="1" dirty="0" smtClean="0">
                <a:solidFill>
                  <a:schemeClr val="tx2"/>
                </a:solidFill>
              </a:rPr>
              <a:t>AF</a:t>
            </a:r>
            <a:endParaRPr lang="fr-FR" sz="2000" b="1" dirty="0" smtClean="0">
              <a:solidFill>
                <a:schemeClr val="tx2"/>
              </a:solidFill>
            </a:endParaRPr>
          </a:p>
          <a:p>
            <a:pPr lvl="1">
              <a:buFont typeface="Arial" panose="020B0604020202020204" pitchFamily="34" charset="0"/>
              <a:buChar char="•"/>
            </a:pPr>
            <a:r>
              <a:rPr lang="fr-FR" sz="2000" b="1" dirty="0" smtClean="0">
                <a:solidFill>
                  <a:schemeClr val="tx2"/>
                </a:solidFill>
              </a:rPr>
              <a:t>Acquisition de vidéos pédagogiques et de DVD pour renforcer la compréhension des élèves et la formation des enseignants.</a:t>
            </a:r>
          </a:p>
          <a:p>
            <a:pPr lvl="1">
              <a:buFont typeface="Arial" panose="020B0604020202020204" pitchFamily="34" charset="0"/>
              <a:buChar char="•"/>
            </a:pPr>
            <a:endParaRPr lang="fr-FR" sz="1400" b="1" dirty="0">
              <a:solidFill>
                <a:schemeClr val="tx2"/>
              </a:solidFill>
            </a:endParaRPr>
          </a:p>
          <a:p>
            <a:pPr marL="914400" lvl="2" indent="0" algn="just">
              <a:buNone/>
            </a:pPr>
            <a:endParaRPr lang="fr-FR" sz="1200" dirty="0">
              <a:solidFill>
                <a:srgbClr val="FF0000"/>
              </a:solidFill>
            </a:endParaRPr>
          </a:p>
        </p:txBody>
      </p:sp>
    </p:spTree>
    <p:extLst>
      <p:ext uri="{BB962C8B-B14F-4D97-AF65-F5344CB8AC3E}">
        <p14:creationId xmlns="" xmlns:p14="http://schemas.microsoft.com/office/powerpoint/2010/main" val="2663775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chemeClr val="tx2"/>
                </a:solidFill>
              </a:rPr>
              <a:t>Résultats du projet</a:t>
            </a:r>
            <a:endParaRPr lang="fr-FR" dirty="0">
              <a:solidFill>
                <a:schemeClr val="tx2"/>
              </a:solidFill>
            </a:endParaRPr>
          </a:p>
        </p:txBody>
      </p:sp>
      <p:sp>
        <p:nvSpPr>
          <p:cNvPr id="3" name="Espace réservé du contenu 2"/>
          <p:cNvSpPr>
            <a:spLocks noGrp="1"/>
          </p:cNvSpPr>
          <p:nvPr>
            <p:ph idx="1"/>
          </p:nvPr>
        </p:nvSpPr>
        <p:spPr>
          <a:xfrm>
            <a:off x="1105272" y="939230"/>
            <a:ext cx="7571184" cy="4608513"/>
          </a:xfrm>
        </p:spPr>
        <p:txBody>
          <a:bodyPr>
            <a:normAutofit lnSpcReduction="10000"/>
          </a:bodyPr>
          <a:lstStyle/>
          <a:p>
            <a:pPr marL="0" indent="0" algn="just">
              <a:buFont typeface="Wingdings" pitchFamily="2" charset="2"/>
              <a:buChar char="§"/>
            </a:pPr>
            <a:r>
              <a:rPr lang="fr-FR" sz="1800" b="1" dirty="0" smtClean="0">
                <a:solidFill>
                  <a:schemeClr val="tx2"/>
                </a:solidFill>
              </a:rPr>
              <a:t>  </a:t>
            </a:r>
            <a:r>
              <a:rPr lang="fr-FR" sz="2000" b="1" dirty="0" smtClean="0">
                <a:solidFill>
                  <a:schemeClr val="tx2"/>
                </a:solidFill>
              </a:rPr>
              <a:t>Prix « All </a:t>
            </a:r>
            <a:r>
              <a:rPr lang="fr-FR" sz="2000" b="1" dirty="0" err="1" smtClean="0">
                <a:solidFill>
                  <a:schemeClr val="tx2"/>
                </a:solidFill>
              </a:rPr>
              <a:t>children</a:t>
            </a:r>
            <a:r>
              <a:rPr lang="fr-FR" sz="2000" b="1" dirty="0" smtClean="0">
                <a:solidFill>
                  <a:schemeClr val="tx2"/>
                </a:solidFill>
              </a:rPr>
              <a:t> </a:t>
            </a:r>
            <a:r>
              <a:rPr lang="fr-FR" sz="2000" b="1" dirty="0" err="1" smtClean="0">
                <a:solidFill>
                  <a:schemeClr val="tx2"/>
                </a:solidFill>
              </a:rPr>
              <a:t>reading</a:t>
            </a:r>
            <a:r>
              <a:rPr lang="fr-FR" sz="2000" b="1" dirty="0" smtClean="0">
                <a:solidFill>
                  <a:schemeClr val="tx2"/>
                </a:solidFill>
              </a:rPr>
              <a:t> » de l’USAID </a:t>
            </a:r>
            <a:r>
              <a:rPr lang="fr-FR" sz="2000" dirty="0" smtClean="0">
                <a:solidFill>
                  <a:schemeClr val="tx2"/>
                </a:solidFill>
              </a:rPr>
              <a:t>comme démarche permettant l’alphabétisation des jeunes enfants dans leur langue maternelle, grâce à un consortium avec 2 structures </a:t>
            </a:r>
            <a:r>
              <a:rPr lang="fr-FR" sz="2000" dirty="0" smtClean="0">
                <a:solidFill>
                  <a:schemeClr val="tx2"/>
                </a:solidFill>
              </a:rPr>
              <a:t>haïtiennes: ESIH(Ecole Supérieure d’</a:t>
            </a:r>
            <a:r>
              <a:rPr lang="fr-FR" sz="2000" dirty="0" err="1" smtClean="0">
                <a:solidFill>
                  <a:schemeClr val="tx2"/>
                </a:solidFill>
              </a:rPr>
              <a:t>Infotronique</a:t>
            </a:r>
            <a:r>
              <a:rPr lang="fr-FR" sz="2000" dirty="0" smtClean="0">
                <a:solidFill>
                  <a:schemeClr val="tx2"/>
                </a:solidFill>
              </a:rPr>
              <a:t> d’Haïti) et Fondation </a:t>
            </a:r>
            <a:r>
              <a:rPr lang="fr-FR" sz="2000" dirty="0" smtClean="0">
                <a:solidFill>
                  <a:schemeClr val="tx2"/>
                </a:solidFill>
              </a:rPr>
              <a:t>Fière Haïti . Transfert de technologies et de compétences pour former des équipes qui produisent des cours numériques en </a:t>
            </a:r>
            <a:r>
              <a:rPr lang="fr-FR" sz="2000" dirty="0" err="1" smtClean="0">
                <a:solidFill>
                  <a:schemeClr val="tx2"/>
                </a:solidFill>
              </a:rPr>
              <a:t>Haiti</a:t>
            </a:r>
            <a:r>
              <a:rPr lang="fr-FR" sz="2000" dirty="0" smtClean="0">
                <a:solidFill>
                  <a:schemeClr val="tx2"/>
                </a:solidFill>
              </a:rPr>
              <a:t>.</a:t>
            </a:r>
          </a:p>
          <a:p>
            <a:pPr marL="0" indent="0" algn="just">
              <a:buNone/>
            </a:pPr>
            <a:endParaRPr lang="fr-FR" sz="2000" dirty="0" smtClean="0">
              <a:solidFill>
                <a:schemeClr val="tx2"/>
              </a:solidFill>
              <a:sym typeface="Wingdings" panose="05000000000000000000" pitchFamily="2" charset="2"/>
            </a:endParaRPr>
          </a:p>
          <a:p>
            <a:pPr marL="0" indent="0" algn="just">
              <a:buFont typeface="Wingdings" pitchFamily="2" charset="2"/>
              <a:buChar char="§"/>
            </a:pPr>
            <a:r>
              <a:rPr lang="fr-FR" sz="2000" b="1" dirty="0" smtClean="0">
                <a:solidFill>
                  <a:schemeClr val="tx2"/>
                </a:solidFill>
                <a:sym typeface="Wingdings" panose="05000000000000000000" pitchFamily="2" charset="2"/>
              </a:rPr>
              <a:t>  Publication d’un article </a:t>
            </a:r>
            <a:r>
              <a:rPr lang="fr-FR" sz="2000" dirty="0" smtClean="0">
                <a:solidFill>
                  <a:schemeClr val="tx2"/>
                </a:solidFill>
                <a:sym typeface="Wingdings" panose="05000000000000000000" pitchFamily="2" charset="2"/>
              </a:rPr>
              <a:t>pour la revue scientifique FACTS (Field Actions Science  Reports). Article primé par la Fondation de France et publié dans un ouvrage collectif «  Innovation locales, clés pour un développement durable, à l’initiative de la FDF et </a:t>
            </a:r>
            <a:r>
              <a:rPr lang="fr-FR" sz="2000" dirty="0" err="1" smtClean="0">
                <a:solidFill>
                  <a:schemeClr val="tx2"/>
                </a:solidFill>
                <a:sym typeface="Wingdings" panose="05000000000000000000" pitchFamily="2" charset="2"/>
              </a:rPr>
              <a:t>co-édité</a:t>
            </a:r>
            <a:r>
              <a:rPr lang="fr-FR" sz="2000" dirty="0" smtClean="0">
                <a:solidFill>
                  <a:schemeClr val="tx2"/>
                </a:solidFill>
                <a:sym typeface="Wingdings" panose="05000000000000000000" pitchFamily="2" charset="2"/>
              </a:rPr>
              <a:t> par les Editions de l’Université d’Etat d’</a:t>
            </a:r>
            <a:r>
              <a:rPr lang="fr-FR" sz="2000" dirty="0" err="1" smtClean="0">
                <a:solidFill>
                  <a:schemeClr val="tx2"/>
                </a:solidFill>
                <a:sym typeface="Wingdings" panose="05000000000000000000" pitchFamily="2" charset="2"/>
              </a:rPr>
              <a:t>Haiti</a:t>
            </a:r>
            <a:r>
              <a:rPr lang="fr-FR" sz="2000" dirty="0" smtClean="0">
                <a:solidFill>
                  <a:schemeClr val="tx2"/>
                </a:solidFill>
                <a:sym typeface="Wingdings" panose="05000000000000000000" pitchFamily="2" charset="2"/>
              </a:rPr>
              <a:t>, 2014 </a:t>
            </a:r>
            <a:r>
              <a:rPr lang="fr-FR" sz="2000" b="1" dirty="0" smtClean="0">
                <a:solidFill>
                  <a:schemeClr val="tx2"/>
                </a:solidFill>
                <a:sym typeface="Wingdings" panose="05000000000000000000" pitchFamily="2" charset="2"/>
              </a:rPr>
              <a:t> ».</a:t>
            </a:r>
            <a:br>
              <a:rPr lang="fr-FR" sz="2000" b="1" dirty="0" smtClean="0">
                <a:solidFill>
                  <a:schemeClr val="tx2"/>
                </a:solidFill>
                <a:sym typeface="Wingdings" panose="05000000000000000000" pitchFamily="2" charset="2"/>
              </a:rPr>
            </a:br>
            <a:r>
              <a:rPr lang="fr-FR" sz="2000" b="1" dirty="0" smtClean="0">
                <a:solidFill>
                  <a:schemeClr val="tx2"/>
                </a:solidFill>
                <a:sym typeface="Wingdings" panose="05000000000000000000" pitchFamily="2" charset="2"/>
              </a:rPr>
              <a:t> </a:t>
            </a:r>
          </a:p>
          <a:p>
            <a:pPr marL="0" indent="0" algn="just">
              <a:buFont typeface="Wingdings" pitchFamily="2" charset="2"/>
              <a:buChar char="§"/>
            </a:pPr>
            <a:r>
              <a:rPr lang="fr-FR" sz="2000" b="1" dirty="0" smtClean="0">
                <a:solidFill>
                  <a:schemeClr val="tx2"/>
                </a:solidFill>
                <a:sym typeface="Wingdings" panose="05000000000000000000" pitchFamily="2" charset="2"/>
              </a:rPr>
              <a:t> Réalisation d’un film documentaire </a:t>
            </a:r>
            <a:r>
              <a:rPr lang="fr-FR" sz="2000" dirty="0" smtClean="0">
                <a:solidFill>
                  <a:schemeClr val="tx2"/>
                </a:solidFill>
                <a:sym typeface="Wingdings" panose="05000000000000000000" pitchFamily="2" charset="2"/>
              </a:rPr>
              <a:t>avec Arnold Antonin « la vraie révolution en </a:t>
            </a:r>
            <a:r>
              <a:rPr lang="fr-FR" sz="2000" dirty="0" err="1" smtClean="0">
                <a:solidFill>
                  <a:schemeClr val="tx2"/>
                </a:solidFill>
                <a:sym typeface="Wingdings" panose="05000000000000000000" pitchFamily="2" charset="2"/>
              </a:rPr>
              <a:t>Haiti</a:t>
            </a:r>
            <a:r>
              <a:rPr lang="fr-FR" sz="2000" dirty="0" smtClean="0">
                <a:solidFill>
                  <a:schemeClr val="tx2"/>
                </a:solidFill>
                <a:sym typeface="Wingdings" panose="05000000000000000000" pitchFamily="2" charset="2"/>
              </a:rPr>
              <a:t>, une éducation de qualité pour tous ».</a:t>
            </a:r>
          </a:p>
          <a:p>
            <a:pPr lvl="1">
              <a:buFont typeface="Arial" panose="020B0604020202020204" pitchFamily="34" charset="0"/>
              <a:buChar char="•"/>
            </a:pPr>
            <a:endParaRPr lang="fr-FR" sz="1400" b="1" dirty="0">
              <a:solidFill>
                <a:schemeClr val="tx2"/>
              </a:solidFill>
            </a:endParaRPr>
          </a:p>
          <a:p>
            <a:pPr marL="914400" lvl="2" indent="0" algn="just">
              <a:buNone/>
            </a:pPr>
            <a:endParaRPr lang="fr-FR" sz="1200" dirty="0">
              <a:solidFill>
                <a:srgbClr val="FF0000"/>
              </a:solidFill>
            </a:endParaRPr>
          </a:p>
        </p:txBody>
      </p:sp>
    </p:spTree>
    <p:extLst>
      <p:ext uri="{BB962C8B-B14F-4D97-AF65-F5344CB8AC3E}">
        <p14:creationId xmlns="" xmlns:p14="http://schemas.microsoft.com/office/powerpoint/2010/main" val="2663775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chemeClr val="tx2"/>
                </a:solidFill>
              </a:rPr>
              <a:t>Apports du projet</a:t>
            </a:r>
            <a:endParaRPr lang="fr-FR" sz="2000" i="1" dirty="0">
              <a:solidFill>
                <a:schemeClr val="tx2"/>
              </a:solidFill>
            </a:endParaRPr>
          </a:p>
        </p:txBody>
      </p:sp>
      <p:sp>
        <p:nvSpPr>
          <p:cNvPr id="3" name="Espace réservé du contenu 2"/>
          <p:cNvSpPr>
            <a:spLocks noGrp="1"/>
          </p:cNvSpPr>
          <p:nvPr>
            <p:ph idx="1"/>
          </p:nvPr>
        </p:nvSpPr>
        <p:spPr>
          <a:xfrm>
            <a:off x="1105272" y="980728"/>
            <a:ext cx="7920880" cy="5184576"/>
          </a:xfrm>
        </p:spPr>
        <p:txBody>
          <a:bodyPr>
            <a:normAutofit fontScale="25000" lnSpcReduction="20000"/>
          </a:bodyPr>
          <a:lstStyle/>
          <a:p>
            <a:pPr lvl="1">
              <a:buFont typeface="Arial" pitchFamily="34" charset="0"/>
              <a:buChar char="•"/>
            </a:pPr>
            <a:r>
              <a:rPr lang="fr-FR" sz="8000" b="1" dirty="0" smtClean="0">
                <a:solidFill>
                  <a:schemeClr val="tx2"/>
                </a:solidFill>
              </a:rPr>
              <a:t>Une conviction </a:t>
            </a:r>
            <a:r>
              <a:rPr lang="fr-FR" sz="6400" dirty="0" smtClean="0">
                <a:solidFill>
                  <a:schemeClr val="tx2"/>
                </a:solidFill>
              </a:rPr>
              <a:t>: « Pas de solution pauvre pour des pays dits pauvres »; l’approche d’une technologie avancée pour des zones reculées enclenche soit une forte adhésion soit une forte opposition.</a:t>
            </a:r>
            <a:br>
              <a:rPr lang="fr-FR" sz="6400" dirty="0" smtClean="0">
                <a:solidFill>
                  <a:schemeClr val="tx2"/>
                </a:solidFill>
              </a:rPr>
            </a:br>
            <a:endParaRPr lang="fr-FR" sz="6400" dirty="0" smtClean="0">
              <a:solidFill>
                <a:schemeClr val="tx2"/>
              </a:solidFill>
            </a:endParaRPr>
          </a:p>
          <a:p>
            <a:pPr lvl="1">
              <a:buFont typeface="Arial" pitchFamily="34" charset="0"/>
              <a:buChar char="•"/>
            </a:pPr>
            <a:r>
              <a:rPr lang="fr-FR" sz="8000" b="1" dirty="0" smtClean="0">
                <a:solidFill>
                  <a:schemeClr val="tx2"/>
                </a:solidFill>
              </a:rPr>
              <a:t>Milieu rural </a:t>
            </a:r>
            <a:r>
              <a:rPr lang="fr-FR" sz="6400" dirty="0" smtClean="0">
                <a:solidFill>
                  <a:schemeClr val="tx2"/>
                </a:solidFill>
              </a:rPr>
              <a:t>passe de « pays en dehors » à zone privilégiée qui  aide les écoles urbaines.</a:t>
            </a:r>
            <a:br>
              <a:rPr lang="fr-FR" sz="6400" dirty="0" smtClean="0">
                <a:solidFill>
                  <a:schemeClr val="tx2"/>
                </a:solidFill>
              </a:rPr>
            </a:br>
            <a:endParaRPr lang="fr-FR" sz="6400" dirty="0" smtClean="0">
              <a:solidFill>
                <a:schemeClr val="tx2"/>
              </a:solidFill>
            </a:endParaRPr>
          </a:p>
          <a:p>
            <a:pPr lvl="1">
              <a:buFont typeface="Arial" pitchFamily="34" charset="0"/>
              <a:buChar char="•"/>
            </a:pPr>
            <a:r>
              <a:rPr lang="fr-FR" sz="6400" dirty="0" smtClean="0">
                <a:solidFill>
                  <a:schemeClr val="tx2"/>
                </a:solidFill>
              </a:rPr>
              <a:t> Revalorisation de la </a:t>
            </a:r>
            <a:r>
              <a:rPr lang="fr-FR" sz="8000" b="1" dirty="0" smtClean="0">
                <a:solidFill>
                  <a:schemeClr val="tx2"/>
                </a:solidFill>
              </a:rPr>
              <a:t>langue créole </a:t>
            </a:r>
            <a:r>
              <a:rPr lang="fr-FR" sz="6400" dirty="0" smtClean="0">
                <a:solidFill>
                  <a:schemeClr val="tx2"/>
                </a:solidFill>
              </a:rPr>
              <a:t>par l’usage d’un media moderne et approche de la </a:t>
            </a:r>
            <a:r>
              <a:rPr lang="fr-FR" sz="8000" b="1" dirty="0" smtClean="0">
                <a:solidFill>
                  <a:schemeClr val="tx2"/>
                </a:solidFill>
              </a:rPr>
              <a:t>langue française</a:t>
            </a:r>
            <a:r>
              <a:rPr lang="fr-FR" sz="6400" dirty="0" smtClean="0">
                <a:solidFill>
                  <a:schemeClr val="tx2"/>
                </a:solidFill>
              </a:rPr>
              <a:t> en tant que langue seconde (communication orale dans les 2 premières années du primaire), grâce aux contenus audiovisuels.</a:t>
            </a:r>
            <a:br>
              <a:rPr lang="fr-FR" sz="6400" dirty="0" smtClean="0">
                <a:solidFill>
                  <a:schemeClr val="tx2"/>
                </a:solidFill>
              </a:rPr>
            </a:br>
            <a:endParaRPr lang="fr-FR" sz="6400" dirty="0" smtClean="0">
              <a:solidFill>
                <a:schemeClr val="tx2"/>
              </a:solidFill>
            </a:endParaRPr>
          </a:p>
          <a:p>
            <a:pPr lvl="1">
              <a:buFont typeface="Arial" pitchFamily="34" charset="0"/>
              <a:buChar char="•"/>
            </a:pPr>
            <a:r>
              <a:rPr lang="fr-FR" sz="6400" dirty="0" smtClean="0">
                <a:solidFill>
                  <a:schemeClr val="tx2"/>
                </a:solidFill>
              </a:rPr>
              <a:t>Arrivée de </a:t>
            </a:r>
            <a:r>
              <a:rPr lang="fr-FR" sz="8000" b="1" dirty="0" smtClean="0">
                <a:solidFill>
                  <a:schemeClr val="tx2"/>
                </a:solidFill>
              </a:rPr>
              <a:t>l’énergie solaire </a:t>
            </a:r>
            <a:r>
              <a:rPr lang="fr-FR" sz="6400" dirty="0" smtClean="0">
                <a:solidFill>
                  <a:schemeClr val="tx2"/>
                </a:solidFill>
              </a:rPr>
              <a:t>dans les zones reculées pour alimenter le TNI enclenche l’expression d’autres besoins (formation professionnelle des </a:t>
            </a:r>
            <a:r>
              <a:rPr lang="fr-FR" sz="6400" dirty="0" err="1" smtClean="0">
                <a:solidFill>
                  <a:schemeClr val="tx2"/>
                </a:solidFill>
              </a:rPr>
              <a:t>adultes—agriculture</a:t>
            </a:r>
            <a:r>
              <a:rPr lang="fr-FR" sz="6400" dirty="0" smtClean="0">
                <a:solidFill>
                  <a:schemeClr val="tx2"/>
                </a:solidFill>
              </a:rPr>
              <a:t>, maçonnerie, charpente…, alphabétisation, animations culturelles…).</a:t>
            </a:r>
            <a:br>
              <a:rPr lang="fr-FR" sz="6400" dirty="0" smtClean="0">
                <a:solidFill>
                  <a:schemeClr val="tx2"/>
                </a:solidFill>
              </a:rPr>
            </a:br>
            <a:endParaRPr lang="fr-FR" sz="6400" dirty="0" smtClean="0">
              <a:solidFill>
                <a:schemeClr val="tx2"/>
              </a:solidFill>
            </a:endParaRPr>
          </a:p>
          <a:p>
            <a:pPr lvl="1">
              <a:buFont typeface="Arial" pitchFamily="34" charset="0"/>
              <a:buChar char="•"/>
            </a:pPr>
            <a:r>
              <a:rPr lang="fr-FR" sz="8000" b="1" dirty="0" smtClean="0">
                <a:solidFill>
                  <a:schemeClr val="tx2"/>
                </a:solidFill>
              </a:rPr>
              <a:t>Réduction rapide de la fracture numérique </a:t>
            </a:r>
            <a:r>
              <a:rPr lang="fr-FR" sz="6400" dirty="0" smtClean="0">
                <a:solidFill>
                  <a:schemeClr val="tx2"/>
                </a:solidFill>
              </a:rPr>
              <a:t>pour les enseignants. En  2014 près de 300 enseignants du Sud souhaitent acheter un </a:t>
            </a:r>
            <a:r>
              <a:rPr lang="fr-FR" sz="6400" dirty="0" err="1" smtClean="0">
                <a:solidFill>
                  <a:schemeClr val="tx2"/>
                </a:solidFill>
              </a:rPr>
              <a:t>laptop</a:t>
            </a:r>
            <a:r>
              <a:rPr lang="fr-FR" sz="6400" dirty="0" smtClean="0">
                <a:solidFill>
                  <a:schemeClr val="tx2"/>
                </a:solidFill>
              </a:rPr>
              <a:t> à crédit.</a:t>
            </a:r>
            <a:br>
              <a:rPr lang="fr-FR" sz="6400" dirty="0" smtClean="0">
                <a:solidFill>
                  <a:schemeClr val="tx2"/>
                </a:solidFill>
              </a:rPr>
            </a:br>
            <a:endParaRPr lang="fr-FR" sz="6400" dirty="0" smtClean="0">
              <a:solidFill>
                <a:schemeClr val="tx2"/>
              </a:solidFill>
            </a:endParaRPr>
          </a:p>
          <a:p>
            <a:endParaRPr lang="fr-FR" dirty="0" smtClean="0">
              <a:solidFill>
                <a:schemeClr val="tx2"/>
              </a:solidFill>
            </a:endParaRPr>
          </a:p>
        </p:txBody>
      </p:sp>
    </p:spTree>
    <p:extLst>
      <p:ext uri="{BB962C8B-B14F-4D97-AF65-F5344CB8AC3E}">
        <p14:creationId xmlns="" xmlns:p14="http://schemas.microsoft.com/office/powerpoint/2010/main" val="1631648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chemeClr val="tx2"/>
                </a:solidFill>
              </a:rPr>
              <a:t>Apports du projet</a:t>
            </a:r>
            <a:endParaRPr lang="fr-FR" sz="2000" i="1" dirty="0">
              <a:solidFill>
                <a:schemeClr val="tx2"/>
              </a:solidFill>
            </a:endParaRPr>
          </a:p>
        </p:txBody>
      </p:sp>
      <p:sp>
        <p:nvSpPr>
          <p:cNvPr id="3" name="Espace réservé du contenu 2"/>
          <p:cNvSpPr>
            <a:spLocks noGrp="1"/>
          </p:cNvSpPr>
          <p:nvPr>
            <p:ph idx="1"/>
          </p:nvPr>
        </p:nvSpPr>
        <p:spPr>
          <a:xfrm>
            <a:off x="1105272" y="910654"/>
            <a:ext cx="7920880" cy="4966618"/>
          </a:xfrm>
        </p:spPr>
        <p:txBody>
          <a:bodyPr>
            <a:normAutofit fontScale="25000" lnSpcReduction="20000"/>
          </a:bodyPr>
          <a:lstStyle/>
          <a:p>
            <a:pPr lvl="1">
              <a:buNone/>
            </a:pPr>
            <a:endParaRPr lang="fr-FR" sz="6400" dirty="0" smtClean="0">
              <a:solidFill>
                <a:schemeClr val="tx2"/>
              </a:solidFill>
            </a:endParaRPr>
          </a:p>
          <a:p>
            <a:pPr lvl="1">
              <a:buFontTx/>
              <a:buChar char="-"/>
            </a:pPr>
            <a:r>
              <a:rPr lang="fr-FR" sz="8000" b="1" dirty="0" smtClean="0">
                <a:solidFill>
                  <a:schemeClr val="tx2"/>
                </a:solidFill>
              </a:rPr>
              <a:t>Les parents</a:t>
            </a:r>
            <a:r>
              <a:rPr lang="fr-FR" sz="6200" dirty="0" smtClean="0">
                <a:solidFill>
                  <a:schemeClr val="tx2"/>
                </a:solidFill>
              </a:rPr>
              <a:t>, même analphabètes, comprennent ce qui se passe en classe , retrouvent leur place et y participent.</a:t>
            </a:r>
            <a:br>
              <a:rPr lang="fr-FR" sz="6200" dirty="0" smtClean="0">
                <a:solidFill>
                  <a:schemeClr val="tx2"/>
                </a:solidFill>
              </a:rPr>
            </a:br>
            <a:endParaRPr lang="fr-FR" sz="6200" dirty="0" smtClean="0">
              <a:solidFill>
                <a:schemeClr val="tx2"/>
              </a:solidFill>
            </a:endParaRPr>
          </a:p>
          <a:p>
            <a:pPr lvl="1">
              <a:buFontTx/>
              <a:buChar char="-"/>
            </a:pPr>
            <a:r>
              <a:rPr lang="fr-FR" sz="8000" b="1" dirty="0" smtClean="0">
                <a:solidFill>
                  <a:schemeClr val="tx2"/>
                </a:solidFill>
              </a:rPr>
              <a:t>Création d’emplois </a:t>
            </a:r>
            <a:r>
              <a:rPr lang="fr-FR" sz="6200" dirty="0" smtClean="0">
                <a:solidFill>
                  <a:schemeClr val="tx2"/>
                </a:solidFill>
              </a:rPr>
              <a:t>en province (conseillers pédagogiques, techniciens, réparateurs…) qui fixe sur leur territoire des jeunes qualifiés, auparavant au chômage.</a:t>
            </a:r>
            <a:br>
              <a:rPr lang="fr-FR" sz="6200" dirty="0" smtClean="0">
                <a:solidFill>
                  <a:schemeClr val="tx2"/>
                </a:solidFill>
              </a:rPr>
            </a:br>
            <a:endParaRPr lang="fr-FR" sz="6200" dirty="0" smtClean="0">
              <a:solidFill>
                <a:schemeClr val="tx2"/>
              </a:solidFill>
            </a:endParaRPr>
          </a:p>
          <a:p>
            <a:pPr lvl="1">
              <a:buFontTx/>
              <a:buChar char="-"/>
            </a:pPr>
            <a:r>
              <a:rPr lang="fr-FR" sz="8000" b="1" dirty="0" smtClean="0">
                <a:solidFill>
                  <a:schemeClr val="tx2"/>
                </a:solidFill>
              </a:rPr>
              <a:t>Implication des amicales  d’anciens élèves </a:t>
            </a:r>
            <a:r>
              <a:rPr lang="fr-FR" sz="6200" dirty="0" smtClean="0">
                <a:solidFill>
                  <a:schemeClr val="tx2"/>
                </a:solidFill>
              </a:rPr>
              <a:t>et/ou de leurs </a:t>
            </a:r>
            <a:r>
              <a:rPr lang="fr-FR" sz="8000" b="1" dirty="0" smtClean="0">
                <a:solidFill>
                  <a:schemeClr val="tx2"/>
                </a:solidFill>
              </a:rPr>
              <a:t>descendants</a:t>
            </a:r>
            <a:r>
              <a:rPr lang="fr-FR" sz="6200" dirty="0" smtClean="0">
                <a:solidFill>
                  <a:schemeClr val="tx2"/>
                </a:solidFill>
              </a:rPr>
              <a:t>, vivant en </a:t>
            </a:r>
            <a:r>
              <a:rPr lang="fr-FR" sz="6200" dirty="0" err="1" smtClean="0">
                <a:solidFill>
                  <a:schemeClr val="tx2"/>
                </a:solidFill>
              </a:rPr>
              <a:t>Haiti</a:t>
            </a:r>
            <a:r>
              <a:rPr lang="fr-FR" sz="6200" dirty="0" smtClean="0">
                <a:solidFill>
                  <a:schemeClr val="tx2"/>
                </a:solidFill>
              </a:rPr>
              <a:t> et </a:t>
            </a:r>
            <a:r>
              <a:rPr lang="fr-FR" sz="6200" smtClean="0">
                <a:solidFill>
                  <a:schemeClr val="tx2"/>
                </a:solidFill>
              </a:rPr>
              <a:t>à l’étranger </a:t>
            </a:r>
            <a:r>
              <a:rPr lang="fr-FR" sz="6200" dirty="0" smtClean="0">
                <a:solidFill>
                  <a:schemeClr val="tx2"/>
                </a:solidFill>
              </a:rPr>
              <a:t>pour moderniser leur école d’origine ou d’adoption.</a:t>
            </a:r>
          </a:p>
          <a:p>
            <a:pPr lvl="1">
              <a:buFontTx/>
              <a:buChar char="-"/>
            </a:pPr>
            <a:endParaRPr lang="fr-FR" sz="6200" dirty="0" smtClean="0">
              <a:solidFill>
                <a:schemeClr val="tx2"/>
              </a:solidFill>
            </a:endParaRPr>
          </a:p>
          <a:p>
            <a:pPr lvl="1">
              <a:buFontTx/>
              <a:buChar char="-"/>
            </a:pPr>
            <a:r>
              <a:rPr lang="fr-FR" sz="8000" b="1" dirty="0" smtClean="0">
                <a:solidFill>
                  <a:schemeClr val="tx2"/>
                </a:solidFill>
              </a:rPr>
              <a:t>Soutien d’ artistes  et d’artisans haïtiens </a:t>
            </a:r>
            <a:r>
              <a:rPr lang="fr-FR" sz="6200" dirty="0" smtClean="0">
                <a:solidFill>
                  <a:schemeClr val="tx2"/>
                </a:solidFill>
              </a:rPr>
              <a:t> par des bénéfices d’expositions ou de produits dérivés.</a:t>
            </a:r>
            <a:br>
              <a:rPr lang="fr-FR" sz="6200" dirty="0" smtClean="0">
                <a:solidFill>
                  <a:schemeClr val="tx2"/>
                </a:solidFill>
              </a:rPr>
            </a:br>
            <a:endParaRPr lang="fr-FR" sz="8000" dirty="0" smtClean="0">
              <a:solidFill>
                <a:schemeClr val="tx2"/>
              </a:solidFill>
            </a:endParaRPr>
          </a:p>
          <a:p>
            <a:pPr lvl="1">
              <a:buFontTx/>
              <a:buChar char="-"/>
            </a:pPr>
            <a:r>
              <a:rPr lang="fr-FR" sz="8000" b="1" dirty="0" smtClean="0">
                <a:solidFill>
                  <a:schemeClr val="tx2"/>
                </a:solidFill>
              </a:rPr>
              <a:t>Effet  réseau local/diaspora </a:t>
            </a:r>
            <a:r>
              <a:rPr lang="fr-FR" sz="6200" dirty="0" smtClean="0">
                <a:solidFill>
                  <a:schemeClr val="tx2"/>
                </a:solidFill>
              </a:rPr>
              <a:t>et mutualisation des actions </a:t>
            </a:r>
            <a:r>
              <a:rPr lang="fr-FR" sz="8000" b="1" dirty="0" smtClean="0">
                <a:solidFill>
                  <a:schemeClr val="tx2"/>
                </a:solidFill>
              </a:rPr>
              <a:t>inter-diaspora</a:t>
            </a:r>
            <a:r>
              <a:rPr lang="fr-FR" sz="6200" dirty="0" smtClean="0">
                <a:solidFill>
                  <a:schemeClr val="tx2"/>
                </a:solidFill>
              </a:rPr>
              <a:t> car le TNI devient un facteur de cohésion sociale dans ses utilisations multiples.</a:t>
            </a:r>
            <a:br>
              <a:rPr lang="fr-FR" sz="6200" dirty="0" smtClean="0">
                <a:solidFill>
                  <a:schemeClr val="tx2"/>
                </a:solidFill>
              </a:rPr>
            </a:br>
            <a:endParaRPr lang="fr-FR" sz="8000" dirty="0" smtClean="0">
              <a:solidFill>
                <a:schemeClr val="tx2"/>
              </a:solidFill>
            </a:endParaRPr>
          </a:p>
          <a:p>
            <a:pPr lvl="1">
              <a:buFontTx/>
              <a:buChar char="-"/>
            </a:pPr>
            <a:r>
              <a:rPr lang="fr-FR" sz="8000" b="1" dirty="0" smtClean="0">
                <a:solidFill>
                  <a:schemeClr val="tx2"/>
                </a:solidFill>
              </a:rPr>
              <a:t>Fédération public/privé/associatif </a:t>
            </a:r>
            <a:r>
              <a:rPr lang="fr-FR" sz="6200" dirty="0" smtClean="0">
                <a:solidFill>
                  <a:schemeClr val="tx2"/>
                </a:solidFill>
              </a:rPr>
              <a:t>sur un projet commun</a:t>
            </a:r>
            <a:endParaRPr lang="fr-FR" sz="6200" dirty="0">
              <a:solidFill>
                <a:schemeClr val="tx2"/>
              </a:solidFill>
            </a:endParaRPr>
          </a:p>
          <a:p>
            <a:endParaRPr lang="fr-FR" dirty="0" smtClean="0">
              <a:solidFill>
                <a:schemeClr val="tx2"/>
              </a:solidFill>
            </a:endParaRPr>
          </a:p>
        </p:txBody>
      </p:sp>
    </p:spTree>
    <p:extLst>
      <p:ext uri="{BB962C8B-B14F-4D97-AF65-F5344CB8AC3E}">
        <p14:creationId xmlns="" xmlns:p14="http://schemas.microsoft.com/office/powerpoint/2010/main" val="1631648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chemeClr val="tx2"/>
                </a:solidFill>
              </a:rPr>
              <a:t>Perspectives</a:t>
            </a:r>
            <a:endParaRPr lang="fr-FR" dirty="0">
              <a:solidFill>
                <a:schemeClr val="tx2"/>
              </a:solidFill>
            </a:endParaRPr>
          </a:p>
        </p:txBody>
      </p:sp>
      <p:sp>
        <p:nvSpPr>
          <p:cNvPr id="3" name="Espace réservé du contenu 2"/>
          <p:cNvSpPr>
            <a:spLocks noGrp="1"/>
          </p:cNvSpPr>
          <p:nvPr>
            <p:ph idx="1"/>
          </p:nvPr>
        </p:nvSpPr>
        <p:spPr/>
        <p:txBody>
          <a:bodyPr>
            <a:normAutofit fontScale="85000" lnSpcReduction="10000"/>
          </a:bodyPr>
          <a:lstStyle/>
          <a:p>
            <a:pPr algn="just"/>
            <a:r>
              <a:rPr lang="fr-FR" sz="2200" b="1" dirty="0" smtClean="0">
                <a:solidFill>
                  <a:schemeClr val="tx2"/>
                </a:solidFill>
              </a:rPr>
              <a:t>Reprise de cette expérience dans le plan opérationnel 2016-2020 du Ministère de l’Education Nationale.</a:t>
            </a:r>
          </a:p>
          <a:p>
            <a:pPr algn="just"/>
            <a:endParaRPr lang="fr-FR" sz="2200" b="1" dirty="0" smtClean="0">
              <a:solidFill>
                <a:schemeClr val="tx2"/>
              </a:solidFill>
            </a:endParaRPr>
          </a:p>
          <a:p>
            <a:pPr algn="just"/>
            <a:r>
              <a:rPr lang="fr-FR" sz="2200" b="1" dirty="0" smtClean="0">
                <a:solidFill>
                  <a:schemeClr val="tx2"/>
                </a:solidFill>
              </a:rPr>
              <a:t>Implication du Ministère des Travaux Publics </a:t>
            </a:r>
            <a:r>
              <a:rPr lang="fr-FR" sz="1800" dirty="0" smtClean="0">
                <a:solidFill>
                  <a:schemeClr val="tx2"/>
                </a:solidFill>
              </a:rPr>
              <a:t>au côté du </a:t>
            </a:r>
            <a:r>
              <a:rPr lang="fr-FR" sz="2200" b="1" dirty="0" smtClean="0">
                <a:solidFill>
                  <a:schemeClr val="tx2"/>
                </a:solidFill>
              </a:rPr>
              <a:t>MENFP</a:t>
            </a:r>
            <a:r>
              <a:rPr lang="fr-FR" sz="1800" dirty="0" smtClean="0">
                <a:solidFill>
                  <a:schemeClr val="tx2"/>
                </a:solidFill>
              </a:rPr>
              <a:t> dans un programme d’électrification solaire de </a:t>
            </a:r>
            <a:r>
              <a:rPr lang="fr-FR" sz="2200" b="1" dirty="0" smtClean="0">
                <a:solidFill>
                  <a:schemeClr val="tx2"/>
                </a:solidFill>
              </a:rPr>
              <a:t>500 écoles </a:t>
            </a:r>
            <a:r>
              <a:rPr lang="fr-FR" sz="1800" dirty="0" smtClean="0">
                <a:solidFill>
                  <a:schemeClr val="tx2"/>
                </a:solidFill>
              </a:rPr>
              <a:t>(avec la</a:t>
            </a:r>
            <a:r>
              <a:rPr lang="fr-FR" sz="2200" b="1" dirty="0" smtClean="0">
                <a:solidFill>
                  <a:schemeClr val="tx2"/>
                </a:solidFill>
              </a:rPr>
              <a:t> Banque Mondiale et Electriciens Sans Frontières</a:t>
            </a:r>
            <a:r>
              <a:rPr lang="fr-FR" sz="1800" dirty="0" smtClean="0">
                <a:solidFill>
                  <a:schemeClr val="tx2"/>
                </a:solidFill>
              </a:rPr>
              <a:t>).</a:t>
            </a:r>
          </a:p>
          <a:p>
            <a:pPr algn="just">
              <a:buNone/>
            </a:pPr>
            <a:endParaRPr lang="fr-FR" sz="1800" dirty="0" smtClean="0">
              <a:solidFill>
                <a:schemeClr val="tx2"/>
              </a:solidFill>
            </a:endParaRPr>
          </a:p>
          <a:p>
            <a:pPr algn="just"/>
            <a:r>
              <a:rPr lang="fr-FR" sz="2200" b="1" dirty="0" smtClean="0">
                <a:solidFill>
                  <a:schemeClr val="tx2"/>
                </a:solidFill>
              </a:rPr>
              <a:t>De nombreux partenaires </a:t>
            </a:r>
            <a:r>
              <a:rPr lang="fr-FR" sz="1800" dirty="0" smtClean="0">
                <a:solidFill>
                  <a:schemeClr val="tx2"/>
                </a:solidFill>
              </a:rPr>
              <a:t>veulent se lancer dans la démarche: organisations nationales et internationales, éditeurs, …</a:t>
            </a:r>
          </a:p>
          <a:p>
            <a:pPr marL="0" indent="0" algn="just">
              <a:buNone/>
            </a:pPr>
            <a:endParaRPr lang="fr-FR" sz="1800" dirty="0" smtClean="0">
              <a:solidFill>
                <a:schemeClr val="tx2"/>
              </a:solidFill>
            </a:endParaRPr>
          </a:p>
          <a:p>
            <a:pPr algn="just"/>
            <a:r>
              <a:rPr lang="fr-FR" sz="1800" dirty="0" smtClean="0">
                <a:solidFill>
                  <a:schemeClr val="tx2"/>
                </a:solidFill>
              </a:rPr>
              <a:t>De nombreux </a:t>
            </a:r>
            <a:r>
              <a:rPr lang="fr-FR" sz="2200" b="1" dirty="0" smtClean="0">
                <a:solidFill>
                  <a:schemeClr val="tx2"/>
                </a:solidFill>
              </a:rPr>
              <a:t>champs de coopération </a:t>
            </a:r>
            <a:r>
              <a:rPr lang="fr-FR" sz="1800" dirty="0" smtClean="0">
                <a:solidFill>
                  <a:schemeClr val="tx2"/>
                </a:solidFill>
              </a:rPr>
              <a:t>se dessinent: </a:t>
            </a:r>
          </a:p>
          <a:p>
            <a:pPr lvl="1" algn="just"/>
            <a:r>
              <a:rPr lang="fr-FR" sz="1800" dirty="0" smtClean="0">
                <a:solidFill>
                  <a:schemeClr val="tx2"/>
                </a:solidFill>
              </a:rPr>
              <a:t>Avec SURTAB</a:t>
            </a:r>
            <a:r>
              <a:rPr lang="fr-FR" sz="1800" dirty="0" smtClean="0">
                <a:solidFill>
                  <a:schemeClr val="tx2"/>
                </a:solidFill>
              </a:rPr>
              <a:t>, entreprise de fabrication de tablettes en </a:t>
            </a:r>
            <a:r>
              <a:rPr lang="fr-FR" sz="1800" dirty="0" err="1" smtClean="0">
                <a:solidFill>
                  <a:schemeClr val="tx2"/>
                </a:solidFill>
              </a:rPr>
              <a:t>Haiti</a:t>
            </a:r>
            <a:r>
              <a:rPr lang="fr-FR" sz="1800" dirty="0" smtClean="0">
                <a:solidFill>
                  <a:schemeClr val="tx2"/>
                </a:solidFill>
              </a:rPr>
              <a:t>, </a:t>
            </a:r>
            <a:r>
              <a:rPr lang="fr-FR" sz="1800" dirty="0" smtClean="0">
                <a:solidFill>
                  <a:schemeClr val="tx2"/>
                </a:solidFill>
              </a:rPr>
              <a:t>sur l’intégration future des tablettes</a:t>
            </a:r>
          </a:p>
          <a:p>
            <a:pPr lvl="1" algn="just"/>
            <a:r>
              <a:rPr lang="fr-FR" sz="1800" dirty="0" smtClean="0">
                <a:solidFill>
                  <a:schemeClr val="tx2"/>
                </a:solidFill>
              </a:rPr>
              <a:t>Avec </a:t>
            </a:r>
            <a:r>
              <a:rPr lang="fr-FR" sz="1800" dirty="0" smtClean="0">
                <a:solidFill>
                  <a:schemeClr val="tx2"/>
                </a:solidFill>
              </a:rPr>
              <a:t>d’autres partenaires, pour </a:t>
            </a:r>
            <a:r>
              <a:rPr lang="fr-FR" sz="1800" dirty="0" smtClean="0">
                <a:solidFill>
                  <a:schemeClr val="tx2"/>
                </a:solidFill>
              </a:rPr>
              <a:t>élargir le problème de l’enseignement à l’éducation au sens large: bibliothèques de classes, jardins scolaires, éducation artistique…</a:t>
            </a:r>
          </a:p>
          <a:p>
            <a:pPr lvl="1" algn="just"/>
            <a:r>
              <a:rPr lang="fr-FR" sz="1800" dirty="0" smtClean="0">
                <a:solidFill>
                  <a:schemeClr val="tx2"/>
                </a:solidFill>
              </a:rPr>
              <a:t>Relance de la formation professionnelle grâce aux contenus numériques en partage</a:t>
            </a:r>
          </a:p>
          <a:p>
            <a:pPr lvl="1" algn="just"/>
            <a:r>
              <a:rPr lang="fr-FR" sz="1800" dirty="0" smtClean="0">
                <a:solidFill>
                  <a:schemeClr val="tx2"/>
                </a:solidFill>
              </a:rPr>
              <a:t>Alphabétisation </a:t>
            </a:r>
          </a:p>
          <a:p>
            <a:pPr marL="457200" lvl="1" indent="0" algn="just">
              <a:buNone/>
            </a:pPr>
            <a:endParaRPr lang="fr-FR" sz="1800" dirty="0" smtClean="0">
              <a:solidFill>
                <a:schemeClr val="tx2"/>
              </a:solidFill>
            </a:endParaRPr>
          </a:p>
          <a:p>
            <a:pPr marL="0" indent="0">
              <a:buNone/>
            </a:pPr>
            <a:endParaRPr lang="fr-FR" sz="1400" dirty="0" smtClean="0">
              <a:solidFill>
                <a:srgbClr val="FF0000"/>
              </a:solidFill>
            </a:endParaRPr>
          </a:p>
        </p:txBody>
      </p:sp>
    </p:spTree>
    <p:extLst>
      <p:ext uri="{BB962C8B-B14F-4D97-AF65-F5344CB8AC3E}">
        <p14:creationId xmlns="" xmlns:p14="http://schemas.microsoft.com/office/powerpoint/2010/main" val="1324755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Formulaire Presentation ANR -071221-01-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995</TotalTime>
  <Words>602</Words>
  <Application>Microsoft Office PowerPoint</Application>
  <PresentationFormat>Affichage à l'écran (4:3)</PresentationFormat>
  <Paragraphs>82</Paragraphs>
  <Slides>10</Slides>
  <Notes>3</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Formulaire Presentation ANR -071221-01-05</vt:lpstr>
      <vt:lpstr>Education de qualité pour tous  à l’aide du tableau numérique</vt:lpstr>
      <vt:lpstr>Contexte et démarche du programme</vt:lpstr>
      <vt:lpstr>Contexte et démarche du programme</vt:lpstr>
      <vt:lpstr>Contexte et démarche du programme</vt:lpstr>
      <vt:lpstr>Résultats du projet</vt:lpstr>
      <vt:lpstr>Résultats du projet</vt:lpstr>
      <vt:lpstr>Apports du projet</vt:lpstr>
      <vt:lpstr>Apports du projet</vt:lpstr>
      <vt:lpstr>Perspectives</vt:lpstr>
      <vt:lpstr>Autres points</vt:lpstr>
    </vt:vector>
  </TitlesOfParts>
  <Company>ANR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DEYGOUT Chloé</dc:creator>
  <cp:lastModifiedBy>josette</cp:lastModifiedBy>
  <cp:revision>127</cp:revision>
  <dcterms:created xsi:type="dcterms:W3CDTF">2013-12-16T15:59:04Z</dcterms:created>
  <dcterms:modified xsi:type="dcterms:W3CDTF">2015-01-31T15:06:11Z</dcterms:modified>
</cp:coreProperties>
</file>